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81" r:id="rId4"/>
    <p:sldId id="280" r:id="rId5"/>
    <p:sldId id="309" r:id="rId6"/>
    <p:sldId id="259" r:id="rId7"/>
    <p:sldId id="310" r:id="rId8"/>
    <p:sldId id="319" r:id="rId9"/>
    <p:sldId id="320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271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rma Balázs" initials="TB" lastIdx="1" clrIdx="0">
    <p:extLst>
      <p:ext uri="{19B8F6BF-5375-455C-9EA6-DF929625EA0E}">
        <p15:presenceInfo xmlns:p15="http://schemas.microsoft.com/office/powerpoint/2012/main" userId="6b63e2ab6231fb7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48" y="3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unkaf&#252;ze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-5.8084645669291363E-2"/>
                  <c:y val="0.12215259550889471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659011373578386E-2"/>
                  <c:y val="-0.18974227179935849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2613954505686787E-2"/>
                  <c:y val="0.123333333333333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u="none"/>
                </a:pPr>
                <a:endParaRPr lang="hu-H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Munka1!$E$7:$E$9</c:f>
              <c:strCache>
                <c:ptCount val="3"/>
                <c:pt idx="0">
                  <c:v>Vegyipar</c:v>
                </c:pt>
                <c:pt idx="1">
                  <c:v>Épületfűtés</c:v>
                </c:pt>
                <c:pt idx="2">
                  <c:v>Villamos energia termelés</c:v>
                </c:pt>
              </c:strCache>
            </c:strRef>
          </c:cat>
          <c:val>
            <c:numRef>
              <c:f>Munka1!$F$7:$F$9</c:f>
              <c:numCache>
                <c:formatCode>0%</c:formatCode>
                <c:ptCount val="3"/>
                <c:pt idx="0">
                  <c:v>0.1</c:v>
                </c:pt>
                <c:pt idx="1">
                  <c:v>0.65000000000000036</c:v>
                </c:pt>
                <c:pt idx="2">
                  <c:v>0.25</c:v>
                </c:pt>
              </c:numCache>
            </c:numRef>
          </c:val>
        </c:ser>
        <c:ser>
          <c:idx val="1"/>
          <c:order val="1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Munka1!$E$7:$E$9</c:f>
              <c:strCache>
                <c:ptCount val="3"/>
                <c:pt idx="0">
                  <c:v>Vegyipar</c:v>
                </c:pt>
                <c:pt idx="1">
                  <c:v>Épületfűtés</c:v>
                </c:pt>
                <c:pt idx="2">
                  <c:v>Villamos energia termelés</c:v>
                </c:pt>
              </c:strCache>
            </c:strRef>
          </c:cat>
          <c:val>
            <c:numRef>
              <c:f>Munka1!$G$7:$G$9</c:f>
              <c:numCache>
                <c:formatCode>General</c:formatCode>
                <c:ptCount val="3"/>
                <c:pt idx="0">
                  <c:v>1.3</c:v>
                </c:pt>
                <c:pt idx="1">
                  <c:v>8.4500000000000028</c:v>
                </c:pt>
                <c:pt idx="2">
                  <c:v>3.25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2575465700659183"/>
          <c:y val="0.24942847212887909"/>
          <c:w val="0.3631702091107365"/>
          <c:h val="0.44333426334354925"/>
        </c:manualLayout>
      </c:layout>
      <c:overlay val="0"/>
      <c:txPr>
        <a:bodyPr/>
        <a:lstStyle/>
        <a:p>
          <a:pPr>
            <a:defRPr lang="hu-HU"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11-29T19:50:39.51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A2925-A7F9-4687-B4A1-119BC97EAA4A}" type="datetimeFigureOut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82E35-3883-46ED-9384-A0C2F5EC560D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4131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E82E35-3883-46ED-9384-A0C2F5EC560D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3231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78EF377C-AF10-4BE2-9303-BDBEDC6D5208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Contoso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72299" y="286026"/>
            <a:ext cx="9144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26007-651E-4725-9CF6-469378DA3B33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109D4-AC13-4FF8-9E28-AF654E632920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C3238-6F95-48E3-93D3-817053D29F10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b="0"/>
            </a:lvl1pPr>
          </a:lstStyle>
          <a:p>
            <a:fld id="{AAD9412B-AF94-4B94-B7C4-DC4DFD2DF64B}" type="slidenum">
              <a:rPr lang="hu-HU" smtClean="0"/>
              <a:pPr/>
              <a:t>‹#›</a:t>
            </a:fld>
            <a:endParaRPr lang="hu-HU" dirty="0"/>
          </a:p>
        </p:txBody>
      </p:sp>
      <p:pic>
        <p:nvPicPr>
          <p:cNvPr id="7" name="ContosoLog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5733256"/>
            <a:ext cx="648072" cy="714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2733C-68F3-456E-82FB-166238E33FE2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62916-4691-4281-9872-AC7EA72426D3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5FE0-7289-4F44-AF68-ED6F393DD35D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4B216-687C-46B2-B1D2-C1A886F6A2FA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BE286-3D6F-41C2-B2DE-73985788CB28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4B5AD-8B91-47A7-AA7F-0198596453AF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35152-4D1F-4D83-80B8-7002AE9DE23F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8C4F9917-0B17-4EF3-9D1A-7072910AD9B8}" type="datetime1">
              <a:rPr lang="hu-HU" smtClean="0"/>
              <a:pPr/>
              <a:t>2015. 11. 29.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AD9412B-AF94-4B94-B7C4-DC4DFD2DF64B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Kiváltható-e a földgáz?</a:t>
            </a:r>
            <a:br>
              <a:rPr lang="hu-HU" dirty="0" smtClean="0"/>
            </a:br>
            <a:r>
              <a:rPr lang="hu-HU" sz="1200" dirty="0" smtClean="0"/>
              <a:t>(Hát persze)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hu-HU" sz="1400" dirty="0" smtClean="0"/>
          </a:p>
          <a:p>
            <a:pPr>
              <a:spcBef>
                <a:spcPts val="0"/>
              </a:spcBef>
            </a:pPr>
            <a:endParaRPr lang="hu-HU" sz="1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5951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2" y="620688"/>
            <a:ext cx="7024744" cy="1143000"/>
          </a:xfrm>
        </p:spPr>
        <p:txBody>
          <a:bodyPr/>
          <a:lstStyle/>
          <a:p>
            <a:r>
              <a:rPr lang="hu-HU" dirty="0" smtClean="0"/>
              <a:t>Hőszivattyú térnyerése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43492" y="2204864"/>
            <a:ext cx="7272924" cy="3508977"/>
          </a:xfrm>
        </p:spPr>
        <p:txBody>
          <a:bodyPr/>
          <a:lstStyle/>
          <a:p>
            <a:r>
              <a:rPr lang="hu-HU" dirty="0" smtClean="0"/>
              <a:t>Mert megújuló energiaforrás</a:t>
            </a:r>
          </a:p>
          <a:p>
            <a:r>
              <a:rPr lang="hu-HU" dirty="0" smtClean="0"/>
              <a:t>Mert sűrűn lakott településeken alkalmazható</a:t>
            </a:r>
          </a:p>
          <a:p>
            <a:r>
              <a:rPr lang="hu-HU" dirty="0" smtClean="0"/>
              <a:t>Mert 0 kibocsátás</a:t>
            </a:r>
          </a:p>
          <a:p>
            <a:r>
              <a:rPr lang="hu-HU" dirty="0" smtClean="0"/>
              <a:t>Mert elérhető árú alternatíva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10</a:t>
            </a:fld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4509120"/>
            <a:ext cx="2543374" cy="174363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0831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143000"/>
          </a:xfrm>
        </p:spPr>
        <p:txBody>
          <a:bodyPr/>
          <a:lstStyle/>
          <a:p>
            <a:r>
              <a:rPr lang="hu-HU" dirty="0" smtClean="0"/>
              <a:t>Egy kis elméleti számítás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hu-HU" dirty="0" smtClean="0"/>
              <a:t>Összes </a:t>
            </a:r>
            <a:r>
              <a:rPr lang="hu-HU" dirty="0"/>
              <a:t>fűtési </a:t>
            </a:r>
            <a:r>
              <a:rPr lang="hu-HU" dirty="0" smtClean="0"/>
              <a:t>igény :</a:t>
            </a:r>
            <a:r>
              <a:rPr lang="hu-HU" dirty="0"/>
              <a:t>  </a:t>
            </a:r>
            <a:endParaRPr lang="hu-HU" dirty="0" smtClean="0"/>
          </a:p>
          <a:p>
            <a:pPr marL="68580" indent="0" algn="ctr">
              <a:buNone/>
            </a:pPr>
            <a:endParaRPr lang="hu-HU" dirty="0" smtClean="0"/>
          </a:p>
          <a:p>
            <a:pPr marL="68580" indent="0" algn="ctr">
              <a:buNone/>
            </a:pPr>
            <a:r>
              <a:rPr lang="hu-HU" dirty="0" smtClean="0"/>
              <a:t>Ha mind a </a:t>
            </a:r>
            <a:r>
              <a:rPr lang="hu-HU" u="sng" dirty="0" smtClean="0"/>
              <a:t>4 </a:t>
            </a:r>
            <a:r>
              <a:rPr lang="hu-HU" u="sng" dirty="0"/>
              <a:t>millió </a:t>
            </a:r>
            <a:r>
              <a:rPr lang="hu-HU" u="sng" dirty="0" smtClean="0"/>
              <a:t>háztartás</a:t>
            </a:r>
          </a:p>
          <a:p>
            <a:pPr marL="68580" indent="0" algn="ctr">
              <a:buNone/>
            </a:pPr>
            <a:r>
              <a:rPr lang="hu-HU" dirty="0" smtClean="0"/>
              <a:t>* </a:t>
            </a:r>
            <a:r>
              <a:rPr lang="hu-HU" u="sng" dirty="0" smtClean="0"/>
              <a:t>3kw</a:t>
            </a:r>
            <a:r>
              <a:rPr lang="hu-HU" dirty="0" smtClean="0"/>
              <a:t> fűtőteljesítmény / </a:t>
            </a:r>
            <a:r>
              <a:rPr lang="hu-HU" u="sng" dirty="0" smtClean="0"/>
              <a:t>COP 4</a:t>
            </a:r>
          </a:p>
          <a:p>
            <a:pPr marL="68580" indent="0" algn="ctr">
              <a:buNone/>
            </a:pPr>
            <a:r>
              <a:rPr lang="hu-HU" dirty="0" smtClean="0"/>
              <a:t>*</a:t>
            </a:r>
            <a:r>
              <a:rPr lang="hu-HU" dirty="0"/>
              <a:t>  </a:t>
            </a:r>
            <a:r>
              <a:rPr lang="hu-HU" u="sng" dirty="0"/>
              <a:t>4000 óra/év </a:t>
            </a:r>
            <a:r>
              <a:rPr lang="hu-HU" dirty="0"/>
              <a:t> </a:t>
            </a:r>
            <a:endParaRPr lang="hu-HU" dirty="0" smtClean="0"/>
          </a:p>
          <a:p>
            <a:pPr marL="68580" indent="0" algn="ctr">
              <a:buNone/>
            </a:pPr>
            <a:r>
              <a:rPr lang="hu-HU" dirty="0"/>
              <a:t>             </a:t>
            </a:r>
            <a:r>
              <a:rPr lang="hu-HU" dirty="0" smtClean="0"/>
              <a:t> </a:t>
            </a:r>
          </a:p>
          <a:p>
            <a:pPr marL="68580" indent="0" algn="ctr">
              <a:buNone/>
            </a:pPr>
            <a:r>
              <a:rPr lang="hu-HU" sz="3200" b="1" dirty="0" smtClean="0">
                <a:solidFill>
                  <a:schemeClr val="tx1"/>
                </a:solidFill>
              </a:rPr>
              <a:t>12 </a:t>
            </a:r>
            <a:r>
              <a:rPr lang="hu-HU" sz="3200" b="1" dirty="0" err="1" smtClean="0">
                <a:solidFill>
                  <a:schemeClr val="tx1"/>
                </a:solidFill>
              </a:rPr>
              <a:t>TWh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1599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143000"/>
          </a:xfrm>
        </p:spPr>
        <p:txBody>
          <a:bodyPr/>
          <a:lstStyle/>
          <a:p>
            <a:r>
              <a:rPr lang="hu-HU" dirty="0" smtClean="0"/>
              <a:t>Magyarázat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87564" y="2082792"/>
            <a:ext cx="5522092" cy="1562232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hu-HU" dirty="0" smtClean="0"/>
              <a:t>Mi az a COP?</a:t>
            </a:r>
          </a:p>
          <a:p>
            <a:pPr marL="68580" indent="0">
              <a:buNone/>
            </a:pPr>
            <a:endParaRPr lang="hu-HU" dirty="0" smtClean="0"/>
          </a:p>
          <a:p>
            <a:pPr marL="68580" indent="0">
              <a:buNone/>
            </a:pPr>
            <a:endParaRPr lang="hu-HU" dirty="0" smtClean="0"/>
          </a:p>
          <a:p>
            <a:pPr marL="68580" indent="0">
              <a:buNone/>
            </a:pPr>
            <a:r>
              <a:rPr lang="hu-HU" dirty="0" smtClean="0"/>
              <a:t>Mi az a </a:t>
            </a:r>
            <a:r>
              <a:rPr lang="hu-HU" dirty="0" err="1" smtClean="0"/>
              <a:t>TWh</a:t>
            </a:r>
            <a:r>
              <a:rPr lang="hu-HU" dirty="0" smtClean="0"/>
              <a:t>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12</a:t>
            </a:fld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1289862" y="4613433"/>
            <a:ext cx="6736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222222"/>
                </a:solidFill>
                <a:latin typeface="arial" panose="020B0604020202020204" pitchFamily="34" charset="0"/>
              </a:rPr>
              <a:t>Görög szavak: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   1x10</a:t>
            </a:r>
            <a:r>
              <a:rPr lang="hu-HU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= Kilóx10</a:t>
            </a:r>
            <a:r>
              <a:rPr lang="hu-HU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= Megax10</a:t>
            </a:r>
            <a:r>
              <a:rPr lang="hu-HU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= Gigax10</a:t>
            </a:r>
            <a:r>
              <a:rPr lang="hu-HU" baseline="30000" dirty="0">
                <a:solidFill>
                  <a:srgbClr val="222222"/>
                </a:solidFill>
                <a:latin typeface="arial" panose="020B0604020202020204" pitchFamily="34" charset="0"/>
              </a:rPr>
              <a:t>3</a:t>
            </a:r>
            <a:r>
              <a:rPr lang="hu-HU" dirty="0">
                <a:solidFill>
                  <a:srgbClr val="222222"/>
                </a:solidFill>
                <a:latin typeface="arial" panose="020B0604020202020204" pitchFamily="34" charset="0"/>
              </a:rPr>
              <a:t>=Terra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2504365" y="3870462"/>
            <a:ext cx="43075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222222"/>
                </a:solidFill>
                <a:latin typeface="arial" panose="020B0604020202020204" pitchFamily="34" charset="0"/>
              </a:rPr>
              <a:t>1Nm/s = 1W teljesítmény   1Ws  energia</a:t>
            </a:r>
            <a:endParaRPr lang="hu-HU" dirty="0"/>
          </a:p>
        </p:txBody>
      </p:sp>
      <p:sp>
        <p:nvSpPr>
          <p:cNvPr id="7" name="Lekerekített téglalap 6"/>
          <p:cNvSpPr/>
          <p:nvPr/>
        </p:nvSpPr>
        <p:spPr>
          <a:xfrm>
            <a:off x="4427984" y="2492896"/>
            <a:ext cx="2160240" cy="64807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Jobbra nyíl 7"/>
          <p:cNvSpPr/>
          <p:nvPr/>
        </p:nvSpPr>
        <p:spPr>
          <a:xfrm>
            <a:off x="3419872" y="2680609"/>
            <a:ext cx="720080" cy="272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7654442" y="2442564"/>
            <a:ext cx="1310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COP * 1kwh hő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1830608" y="2632266"/>
            <a:ext cx="1515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1kwh villany</a:t>
            </a:r>
            <a:endParaRPr lang="hu-HU" dirty="0"/>
          </a:p>
        </p:txBody>
      </p:sp>
      <p:sp>
        <p:nvSpPr>
          <p:cNvPr id="11" name="Jobbra nyíl 10"/>
          <p:cNvSpPr/>
          <p:nvPr/>
        </p:nvSpPr>
        <p:spPr>
          <a:xfrm>
            <a:off x="6783762" y="2686569"/>
            <a:ext cx="720080" cy="2726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4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5648" y="692696"/>
            <a:ext cx="7024744" cy="1143000"/>
          </a:xfrm>
        </p:spPr>
        <p:txBody>
          <a:bodyPr/>
          <a:lstStyle/>
          <a:p>
            <a:r>
              <a:rPr lang="hu-HU" dirty="0" smtClean="0"/>
              <a:t>Közlekedés, villanyautó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13</a:t>
            </a:fld>
            <a:endParaRPr lang="hu-HU" dirty="0"/>
          </a:p>
        </p:txBody>
      </p:sp>
      <p:pic>
        <p:nvPicPr>
          <p:cNvPr id="2052" name="Picture 4" descr="http://www.teslamotorsclub.com/attachment.php?attachmentid=22061&amp;d=1368692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92" y="2455429"/>
            <a:ext cx="3024803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tatic4.consumerreportscdn.org/content/onlocation/new_car_preview/models/featured_models/small_cars/Volkswagen_eGolf/_jcr_content/thumbnailviewer/image2.img.jpg/13794465310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655546"/>
            <a:ext cx="2560132" cy="16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295577" y="4498258"/>
            <a:ext cx="252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23,75 kWh/100km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5493094" y="4498258"/>
            <a:ext cx="25206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18,1 kWh/100km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3295548" y="5301208"/>
            <a:ext cx="252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Átlag: </a:t>
            </a:r>
          </a:p>
          <a:p>
            <a:pPr algn="ctr"/>
            <a:r>
              <a:rPr lang="hu-HU" sz="2000" b="1" dirty="0" smtClean="0"/>
              <a:t>20 kWh/100km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33009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1143000"/>
          </a:xfrm>
        </p:spPr>
        <p:txBody>
          <a:bodyPr/>
          <a:lstStyle/>
          <a:p>
            <a:r>
              <a:rPr lang="hu-HU" dirty="0" smtClean="0"/>
              <a:t>Hatásfokok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14</a:t>
            </a:fld>
            <a:endParaRPr lang="hu-HU" dirty="0"/>
          </a:p>
        </p:txBody>
      </p:sp>
      <p:graphicFrame>
        <p:nvGraphicFramePr>
          <p:cNvPr id="5" name="Tábláza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430621"/>
              </p:ext>
            </p:extLst>
          </p:nvPr>
        </p:nvGraphicFramePr>
        <p:xfrm>
          <a:off x="1507864" y="2492896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Benzin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Dízel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Elektromos</a:t>
                      </a:r>
                      <a:endParaRPr lang="hu-H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~25%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~33%</a:t>
                      </a:r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dirty="0" smtClean="0"/>
                        <a:t>~85%</a:t>
                      </a:r>
                      <a:endParaRPr lang="hu-H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974914" y="4038744"/>
            <a:ext cx="46805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smtClean="0"/>
              <a:t>Villanyautó fejlesztési feladatai: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Tárolók (hidrogén, szuperkondenzátor)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Agymotor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400" dirty="0" smtClean="0"/>
              <a:t>Fűtés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1712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83671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Még egy kis elméleti számítás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8580" indent="0">
              <a:buNone/>
            </a:pPr>
            <a:r>
              <a:rPr lang="hu-HU" dirty="0" smtClean="0"/>
              <a:t>Összes autózási igény :</a:t>
            </a:r>
            <a:r>
              <a:rPr lang="hu-HU" dirty="0"/>
              <a:t>  </a:t>
            </a:r>
            <a:endParaRPr lang="hu-HU" dirty="0" smtClean="0"/>
          </a:p>
          <a:p>
            <a:pPr marL="68580" indent="0" algn="ctr">
              <a:buNone/>
            </a:pPr>
            <a:endParaRPr lang="hu-HU" dirty="0" smtClean="0"/>
          </a:p>
          <a:p>
            <a:pPr marL="68580" indent="0" algn="ctr">
              <a:buNone/>
            </a:pPr>
            <a:r>
              <a:rPr lang="hu-HU" dirty="0" smtClean="0"/>
              <a:t>Ha mind a </a:t>
            </a:r>
            <a:r>
              <a:rPr lang="hu-HU" u="sng" dirty="0" smtClean="0"/>
              <a:t>4 </a:t>
            </a:r>
            <a:r>
              <a:rPr lang="hu-HU" u="sng" dirty="0"/>
              <a:t>millió </a:t>
            </a:r>
            <a:r>
              <a:rPr lang="hu-HU" u="sng" dirty="0" smtClean="0"/>
              <a:t>autó</a:t>
            </a:r>
          </a:p>
          <a:p>
            <a:pPr marL="68580" indent="0" algn="ctr">
              <a:buNone/>
            </a:pPr>
            <a:r>
              <a:rPr lang="hu-HU" dirty="0" smtClean="0"/>
              <a:t>* </a:t>
            </a:r>
            <a:r>
              <a:rPr lang="hu-HU" u="sng" dirty="0" smtClean="0"/>
              <a:t>20kwh</a:t>
            </a:r>
            <a:r>
              <a:rPr lang="hu-HU" dirty="0" smtClean="0"/>
              <a:t> / 100km átlag fogyasztás</a:t>
            </a:r>
            <a:endParaRPr lang="hu-HU" u="sng" dirty="0" smtClean="0"/>
          </a:p>
          <a:p>
            <a:pPr marL="68580" indent="0" algn="ctr">
              <a:buNone/>
            </a:pPr>
            <a:r>
              <a:rPr lang="hu-HU" dirty="0" smtClean="0"/>
              <a:t>*</a:t>
            </a:r>
            <a:r>
              <a:rPr lang="hu-HU" dirty="0"/>
              <a:t>  </a:t>
            </a:r>
            <a:r>
              <a:rPr lang="hu-HU" u="sng" dirty="0" smtClean="0"/>
              <a:t>20000 km/év</a:t>
            </a:r>
            <a:r>
              <a:rPr lang="hu-HU" u="sng" dirty="0"/>
              <a:t> </a:t>
            </a:r>
            <a:r>
              <a:rPr lang="hu-HU" dirty="0"/>
              <a:t> </a:t>
            </a:r>
            <a:endParaRPr lang="hu-HU" dirty="0" smtClean="0"/>
          </a:p>
          <a:p>
            <a:pPr marL="68580" indent="0" algn="ctr">
              <a:buNone/>
            </a:pPr>
            <a:r>
              <a:rPr lang="hu-HU" dirty="0"/>
              <a:t>             </a:t>
            </a:r>
            <a:r>
              <a:rPr lang="hu-HU" dirty="0" smtClean="0"/>
              <a:t> </a:t>
            </a:r>
          </a:p>
          <a:p>
            <a:pPr marL="68580" indent="0" algn="ctr">
              <a:buNone/>
            </a:pPr>
            <a:r>
              <a:rPr lang="hu-HU" sz="3200" b="1" dirty="0" smtClean="0">
                <a:solidFill>
                  <a:schemeClr val="tx1"/>
                </a:solidFill>
              </a:rPr>
              <a:t>16 </a:t>
            </a:r>
            <a:r>
              <a:rPr lang="hu-HU" sz="3200" b="1" dirty="0" err="1" smtClean="0">
                <a:solidFill>
                  <a:schemeClr val="tx1"/>
                </a:solidFill>
              </a:rPr>
              <a:t>TWh</a:t>
            </a:r>
            <a:r>
              <a:rPr lang="hu-HU" sz="3200" b="1" dirty="0" smtClean="0">
                <a:solidFill>
                  <a:schemeClr val="tx1"/>
                </a:solidFill>
              </a:rPr>
              <a:t> / év</a:t>
            </a:r>
            <a:endParaRPr lang="hu-HU" b="1" dirty="0">
              <a:solidFill>
                <a:schemeClr val="tx1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06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0814" y="548680"/>
            <a:ext cx="7024744" cy="823896"/>
          </a:xfrm>
        </p:spPr>
        <p:txBody>
          <a:bodyPr/>
          <a:lstStyle/>
          <a:p>
            <a:r>
              <a:rPr lang="hu-HU" dirty="0" smtClean="0"/>
              <a:t>Villamos energia mérleg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16</a:t>
            </a:fld>
            <a:endParaRPr lang="hu-HU" dirty="0"/>
          </a:p>
        </p:txBody>
      </p:sp>
      <p:pic>
        <p:nvPicPr>
          <p:cNvPr id="3074" name="Picture 2" descr="Magyarorszá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060" y="1603728"/>
            <a:ext cx="5978268" cy="39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258830" y="594928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5379MW ~5000 hőszivattyú és ~1000 villanyautó esetén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8802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817160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Villamos energia növekmény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9592" y="2323653"/>
            <a:ext cx="6921217" cy="6733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hu-HU" dirty="0" smtClean="0"/>
              <a:t>Jelenlegi fogyasztás: </a:t>
            </a:r>
            <a:r>
              <a:rPr lang="hu-HU" b="1" u="sng" dirty="0" smtClean="0"/>
              <a:t>38 </a:t>
            </a:r>
            <a:r>
              <a:rPr lang="hu-HU" b="1" u="sng" dirty="0" err="1" smtClean="0"/>
              <a:t>TWh</a:t>
            </a:r>
            <a:r>
              <a:rPr lang="hu-HU" b="1" u="sng" dirty="0" smtClean="0"/>
              <a:t>/év</a:t>
            </a:r>
            <a:endParaRPr lang="hu-HU" b="1" u="sng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899592" y="2819250"/>
            <a:ext cx="7560839" cy="53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hu-HU" dirty="0" smtClean="0"/>
              <a:t>Teljes fűtés korszerűsítés hőszivattyúval: </a:t>
            </a:r>
            <a:r>
              <a:rPr lang="hu-HU" b="1" u="sng" dirty="0" smtClean="0"/>
              <a:t>12 </a:t>
            </a:r>
            <a:r>
              <a:rPr lang="hu-HU" b="1" u="sng" dirty="0" err="1" smtClean="0"/>
              <a:t>TWh</a:t>
            </a:r>
            <a:r>
              <a:rPr lang="hu-HU" b="1" u="sng" dirty="0" smtClean="0"/>
              <a:t>/év</a:t>
            </a:r>
            <a:endParaRPr lang="hu-HU" b="1" u="sng" dirty="0"/>
          </a:p>
        </p:txBody>
      </p:sp>
      <p:sp>
        <p:nvSpPr>
          <p:cNvPr id="6" name="Tartalom helye 2"/>
          <p:cNvSpPr txBox="1">
            <a:spLocks/>
          </p:cNvSpPr>
          <p:nvPr/>
        </p:nvSpPr>
        <p:spPr>
          <a:xfrm>
            <a:off x="920155" y="3356992"/>
            <a:ext cx="7560839" cy="537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hu-HU" dirty="0" smtClean="0"/>
              <a:t>Összes autó villamosítása: </a:t>
            </a:r>
            <a:r>
              <a:rPr lang="hu-HU" b="1" u="sng" dirty="0" smtClean="0"/>
              <a:t>16 </a:t>
            </a:r>
            <a:r>
              <a:rPr lang="hu-HU" b="1" u="sng" dirty="0" err="1" smtClean="0"/>
              <a:t>TWh</a:t>
            </a:r>
            <a:r>
              <a:rPr lang="hu-HU" b="1" u="sng" dirty="0" smtClean="0"/>
              <a:t>/év</a:t>
            </a:r>
            <a:endParaRPr lang="hu-HU" b="1" u="sng" dirty="0"/>
          </a:p>
        </p:txBody>
      </p:sp>
      <p:sp>
        <p:nvSpPr>
          <p:cNvPr id="7" name="Szövegdoboz 6"/>
          <p:cNvSpPr txBox="1"/>
          <p:nvPr/>
        </p:nvSpPr>
        <p:spPr>
          <a:xfrm>
            <a:off x="3259718" y="4581128"/>
            <a:ext cx="3184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Összesen: 66 </a:t>
            </a:r>
            <a:r>
              <a:rPr lang="hu-HU" sz="2000" b="1" dirty="0" err="1" smtClean="0"/>
              <a:t>TWh</a:t>
            </a:r>
            <a:r>
              <a:rPr lang="hu-HU" sz="2000" b="1" dirty="0" smtClean="0"/>
              <a:t>/év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24919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87624" y="2492896"/>
            <a:ext cx="7024744" cy="1143000"/>
          </a:xfrm>
        </p:spPr>
        <p:txBody>
          <a:bodyPr>
            <a:normAutofit/>
          </a:bodyPr>
          <a:lstStyle/>
          <a:p>
            <a:r>
              <a:rPr lang="hu-HU" sz="4800" b="1" dirty="0" smtClean="0"/>
              <a:t>Köszönöm a Figyelmet!</a:t>
            </a:r>
            <a:endParaRPr lang="hu-HU" sz="48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5" name="Rectangle 3"/>
          <p:cNvSpPr txBox="1">
            <a:spLocks/>
          </p:cNvSpPr>
          <p:nvPr/>
        </p:nvSpPr>
        <p:spPr>
          <a:xfrm>
            <a:off x="467544" y="5643563"/>
            <a:ext cx="8201025" cy="92868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  <a:defRPr/>
            </a:pPr>
            <a:r>
              <a:rPr lang="hu-HU" dirty="0" smtClean="0"/>
              <a:t>Pataki István</a:t>
            </a:r>
          </a:p>
          <a:p>
            <a:pPr marL="68580" indent="0">
              <a:buNone/>
              <a:defRPr/>
            </a:pPr>
            <a:r>
              <a:rPr lang="hu-HU" dirty="0" smtClean="0"/>
              <a:t>pataki@</a:t>
            </a:r>
            <a:r>
              <a:rPr lang="hu-HU" dirty="0" err="1" smtClean="0"/>
              <a:t>innocell.hu</a:t>
            </a:r>
            <a:endParaRPr lang="hu-HU" dirty="0" smtClean="0"/>
          </a:p>
          <a:p>
            <a:pPr marL="68580" indent="0">
              <a:buNone/>
              <a:defRPr/>
            </a:pPr>
            <a:r>
              <a:rPr lang="hu-HU" dirty="0" smtClean="0"/>
              <a:t>+36 30 9324 440								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6247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1529814"/>
            <a:ext cx="7416942" cy="541864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hu-HU" dirty="0"/>
              <a:t>Magyarország földgáz fogyasztása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2</a:t>
            </a:fld>
            <a:endParaRPr 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 rotWithShape="1">
          <a:blip r:embed="rId2"/>
          <a:srcRect l="1176" t="33200" r="1963" b="4851"/>
          <a:stretch/>
        </p:blipFill>
        <p:spPr>
          <a:xfrm>
            <a:off x="1300724" y="2492896"/>
            <a:ext cx="6696744" cy="32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428604"/>
            <a:ext cx="7488832" cy="1143000"/>
          </a:xfrm>
        </p:spPr>
        <p:txBody>
          <a:bodyPr>
            <a:noAutofit/>
          </a:bodyPr>
          <a:lstStyle/>
          <a:p>
            <a:r>
              <a:rPr lang="hu-HU" sz="3600" dirty="0" smtClean="0"/>
              <a:t>Földgáz felhasználás megoszlása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3</a:t>
            </a:fld>
            <a:endParaRPr lang="hu-HU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981770"/>
              </p:ext>
            </p:extLst>
          </p:nvPr>
        </p:nvGraphicFramePr>
        <p:xfrm>
          <a:off x="539552" y="2132856"/>
          <a:ext cx="6880278" cy="373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39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6280" y="500042"/>
            <a:ext cx="7024744" cy="1143000"/>
          </a:xfrm>
        </p:spPr>
        <p:txBody>
          <a:bodyPr>
            <a:normAutofit/>
          </a:bodyPr>
          <a:lstStyle/>
          <a:p>
            <a:pPr algn="ctr"/>
            <a:r>
              <a:rPr lang="hu-HU" dirty="0" smtClean="0"/>
              <a:t>Hőtermelés égetéssel?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4</a:t>
            </a:fld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36" y="2184539"/>
            <a:ext cx="3888432" cy="2592288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2995035" y="5321698"/>
            <a:ext cx="346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Az emberiséggel egy idős!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6280" y="629816"/>
            <a:ext cx="7024744" cy="11430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hu-HU" sz="3600" dirty="0" smtClean="0"/>
              <a:t>Épületfűtés</a:t>
            </a:r>
            <a:r>
              <a:rPr lang="hu-HU" dirty="0" smtClean="0"/>
              <a:t> </a:t>
            </a:r>
            <a:r>
              <a:rPr lang="hu-HU" sz="3600" dirty="0" smtClean="0"/>
              <a:t>égetés</a:t>
            </a:r>
            <a:r>
              <a:rPr lang="hu-HU" dirty="0" smtClean="0"/>
              <a:t> </a:t>
            </a:r>
            <a:r>
              <a:rPr lang="hu-HU" sz="3600" dirty="0" smtClean="0"/>
              <a:t>nélkül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899592" y="2492896"/>
            <a:ext cx="726812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hu-HU" sz="2800" dirty="0" err="1" smtClean="0">
                <a:solidFill>
                  <a:srgbClr val="3E3D2D"/>
                </a:solidFill>
              </a:rPr>
              <a:t>Geothermia</a:t>
            </a:r>
            <a:r>
              <a:rPr lang="hu-HU" sz="2800" dirty="0" smtClean="0">
                <a:solidFill>
                  <a:srgbClr val="3E3D2D"/>
                </a:solidFill>
              </a:rPr>
              <a:t> (Hévíz)</a:t>
            </a:r>
            <a:endParaRPr lang="hu-HU" sz="2800" dirty="0">
              <a:solidFill>
                <a:srgbClr val="3E3D2D"/>
              </a:solidFill>
            </a:endParaRPr>
          </a:p>
          <a:p>
            <a:pPr marL="342900" lvl="0" indent="-274320"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hu-HU" sz="2800" dirty="0" smtClean="0">
                <a:solidFill>
                  <a:srgbClr val="3E3D2D"/>
                </a:solidFill>
              </a:rPr>
              <a:t>Napenergia</a:t>
            </a:r>
            <a:endParaRPr lang="hu-HU" sz="2800" dirty="0">
              <a:solidFill>
                <a:srgbClr val="3E3D2D"/>
              </a:solidFill>
            </a:endParaRPr>
          </a:p>
          <a:p>
            <a:pPr marL="342900" lvl="0" indent="-274320"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hu-HU" sz="2800" dirty="0" smtClean="0">
                <a:solidFill>
                  <a:srgbClr val="3E3D2D"/>
                </a:solidFill>
              </a:rPr>
              <a:t>Hőszivattyú (levegős, talajszondás)</a:t>
            </a:r>
            <a:endParaRPr lang="hu-HU" sz="2800" dirty="0">
              <a:solidFill>
                <a:srgbClr val="3E3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71600" y="885732"/>
            <a:ext cx="7311560" cy="95909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 sz="3600" dirty="0"/>
              <a:t>Épületfűtés </a:t>
            </a:r>
            <a:r>
              <a:rPr lang="hu-HU" sz="3600" dirty="0" smtClean="0"/>
              <a:t>megengedhető égetéssel</a:t>
            </a:r>
            <a:endParaRPr lang="hu-HU" sz="36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6" name="Téglalap 5"/>
          <p:cNvSpPr/>
          <p:nvPr/>
        </p:nvSpPr>
        <p:spPr>
          <a:xfrm>
            <a:off x="1015032" y="2420888"/>
            <a:ext cx="7268128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274320"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hu-HU" sz="2800" dirty="0" smtClean="0">
                <a:solidFill>
                  <a:srgbClr val="3E3D2D"/>
                </a:solidFill>
              </a:rPr>
              <a:t>Távfűtés biomassza kazánnal</a:t>
            </a:r>
            <a:endParaRPr lang="hu-HU" sz="2800" dirty="0">
              <a:solidFill>
                <a:srgbClr val="3E3D2D"/>
              </a:solidFill>
            </a:endParaRPr>
          </a:p>
          <a:p>
            <a:pPr marL="342900" lvl="0" indent="-274320">
              <a:spcBef>
                <a:spcPct val="20000"/>
              </a:spcBef>
              <a:buClr>
                <a:srgbClr val="94C600"/>
              </a:buClr>
              <a:buSzPct val="76000"/>
              <a:buFont typeface="Wingdings 2" pitchFamily="18" charset="2"/>
              <a:buChar char=""/>
            </a:pPr>
            <a:r>
              <a:rPr lang="hu-HU" sz="2800" dirty="0" smtClean="0">
                <a:solidFill>
                  <a:srgbClr val="3E3D2D"/>
                </a:solidFill>
              </a:rPr>
              <a:t>Egyedi fűtés </a:t>
            </a:r>
            <a:r>
              <a:rPr lang="hu-HU" sz="2800" dirty="0" err="1" smtClean="0">
                <a:solidFill>
                  <a:srgbClr val="3E3D2D"/>
                </a:solidFill>
              </a:rPr>
              <a:t>pelet</a:t>
            </a:r>
            <a:r>
              <a:rPr lang="hu-HU" sz="2800" dirty="0" smtClean="0">
                <a:solidFill>
                  <a:srgbClr val="3E3D2D"/>
                </a:solidFill>
              </a:rPr>
              <a:t> tüzeléssel</a:t>
            </a:r>
            <a:endParaRPr lang="hu-HU" sz="2800" dirty="0">
              <a:solidFill>
                <a:srgbClr val="3E3D2D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4159235"/>
            <a:ext cx="2376935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94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3568" y="845840"/>
            <a:ext cx="784887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/>
              <a:t>Nem megengedhető égetéses fűtés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15616" y="4797152"/>
            <a:ext cx="4524105" cy="50405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hu-HU" sz="2800" b="1" u="sng" dirty="0" smtClean="0"/>
              <a:t>Környezet szennyezés!</a:t>
            </a:r>
            <a:endParaRPr lang="hu-HU" sz="2800" b="1" u="sng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6" name="Lefelé nyíl 5"/>
          <p:cNvSpPr/>
          <p:nvPr/>
        </p:nvSpPr>
        <p:spPr>
          <a:xfrm>
            <a:off x="2627784" y="3212976"/>
            <a:ext cx="864096" cy="1368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rgbClr val="FF0000"/>
              </a:solidFill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1107051" y="2420888"/>
            <a:ext cx="6777317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r>
              <a:rPr lang="hu-HU" sz="2800" b="1" u="sng" dirty="0"/>
              <a:t>Vegyes tüzeléses kazánok terjedése</a:t>
            </a:r>
            <a:endParaRPr lang="hu-HU" sz="2800" b="1" u="sng" dirty="0"/>
          </a:p>
        </p:txBody>
      </p:sp>
      <p:pic>
        <p:nvPicPr>
          <p:cNvPr id="1028" name="Picture 4" descr="https://i.ytimg.com/vi/k_PQzjbgARg/maxresdefaul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763" y="3212976"/>
            <a:ext cx="2939653" cy="165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43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Globális felmelegedés előnyei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8</a:t>
            </a:fld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619672" y="2564904"/>
            <a:ext cx="5544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Fűtési igény csökken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Napelem-naperőművek kihasználása nő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Bortermelés javul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/>
              <a:t>És…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0599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143000"/>
          </a:xfrm>
        </p:spPr>
        <p:txBody>
          <a:bodyPr/>
          <a:lstStyle/>
          <a:p>
            <a:r>
              <a:rPr lang="hu-HU" dirty="0" smtClean="0"/>
              <a:t>…..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9412B-AF94-4B94-B7C4-DC4DFD2DF64B}" type="slidenum">
              <a:rPr lang="hu-HU" smtClean="0"/>
              <a:pPr/>
              <a:t>9</a:t>
            </a:fld>
            <a:endParaRPr lang="hu-HU" dirty="0"/>
          </a:p>
        </p:txBody>
      </p:sp>
      <p:pic>
        <p:nvPicPr>
          <p:cNvPr id="5" name="Kép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746" y="2132856"/>
            <a:ext cx="6136605" cy="349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513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15153</TotalTime>
  <Words>232</Words>
  <Application>Microsoft Office PowerPoint</Application>
  <PresentationFormat>Diavetítés a képernyőre (4:3 oldalarány)</PresentationFormat>
  <Paragraphs>100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4" baseType="lpstr">
      <vt:lpstr>Arial</vt:lpstr>
      <vt:lpstr>Arial</vt:lpstr>
      <vt:lpstr>Calibri</vt:lpstr>
      <vt:lpstr>Century Gothic</vt:lpstr>
      <vt:lpstr>Wingdings 2</vt:lpstr>
      <vt:lpstr>Austin</vt:lpstr>
      <vt:lpstr>Kiváltható-e a földgáz? (Hát persze)</vt:lpstr>
      <vt:lpstr>Magyarország földgáz fogyasztása</vt:lpstr>
      <vt:lpstr>Földgáz felhasználás megoszlása</vt:lpstr>
      <vt:lpstr>Hőtermelés égetéssel?</vt:lpstr>
      <vt:lpstr>Épületfűtés égetés nélkül</vt:lpstr>
      <vt:lpstr>Épületfűtés megengedhető égetéssel</vt:lpstr>
      <vt:lpstr>Nem megengedhető égetéses fűtés</vt:lpstr>
      <vt:lpstr>Globális felmelegedés előnyei</vt:lpstr>
      <vt:lpstr>…..</vt:lpstr>
      <vt:lpstr>Hőszivattyú térnyerése</vt:lpstr>
      <vt:lpstr>Egy kis elméleti számítás</vt:lpstr>
      <vt:lpstr>Magyarázat</vt:lpstr>
      <vt:lpstr>Közlekedés, villanyautó</vt:lpstr>
      <vt:lpstr>Hatásfokok</vt:lpstr>
      <vt:lpstr>Még egy kis elméleti számítás</vt:lpstr>
      <vt:lpstr>Villamos energia mérleg </vt:lpstr>
      <vt:lpstr>Villamos energia növekmény</vt:lpstr>
      <vt:lpstr>Köszönöm a Figyelmet!</vt:lpstr>
    </vt:vector>
  </TitlesOfParts>
  <Company>Nemzeti Infokommunikációs Szolgáltató ZRt.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Torma Balázs</dc:creator>
  <cp:lastModifiedBy>Torma Balázs</cp:lastModifiedBy>
  <cp:revision>106</cp:revision>
  <dcterms:created xsi:type="dcterms:W3CDTF">2012-09-04T08:23:42Z</dcterms:created>
  <dcterms:modified xsi:type="dcterms:W3CDTF">2015-11-29T19:18:54Z</dcterms:modified>
</cp:coreProperties>
</file>