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7" r:id="rId3"/>
    <p:sldId id="268" r:id="rId4"/>
    <p:sldId id="269" r:id="rId5"/>
    <p:sldId id="270" r:id="rId6"/>
    <p:sldId id="271" r:id="rId7"/>
    <p:sldId id="258" r:id="rId8"/>
    <p:sldId id="264" r:id="rId9"/>
    <p:sldId id="275" r:id="rId10"/>
    <p:sldId id="261" r:id="rId11"/>
    <p:sldId id="265" r:id="rId12"/>
    <p:sldId id="260" r:id="rId13"/>
    <p:sldId id="273" r:id="rId14"/>
    <p:sldId id="259" r:id="rId15"/>
    <p:sldId id="274" r:id="rId16"/>
    <p:sldId id="272" r:id="rId17"/>
    <p:sldId id="266" r:id="rId18"/>
  </p:sldIdLst>
  <p:sldSz cx="9144000" cy="6858000" type="screen4x3"/>
  <p:notesSz cx="6834188" cy="997902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A0A0A0"/>
  </p:clrMru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7582" autoAdjust="0"/>
    <p:restoredTop sz="88066" autoAdjust="0"/>
  </p:normalViewPr>
  <p:slideViewPr>
    <p:cSldViewPr>
      <p:cViewPr varScale="1">
        <p:scale>
          <a:sx n="83" d="100"/>
          <a:sy n="83" d="100"/>
        </p:scale>
        <p:origin x="-9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9F974C99-6C49-4DF7-B827-1E8C1CEF4591}" type="datetimeFigureOut">
              <a:rPr lang="hu-HU"/>
              <a:pPr>
                <a:defRPr/>
              </a:pPr>
              <a:t>2011.02.22.</a:t>
            </a:fld>
            <a:endParaRPr lang="hu-H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6D9FF101-9C0C-46E2-B184-59885A82432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36AD6B8F-0DF3-4D5C-BA86-13D2495F8560}" type="datetimeFigureOut">
              <a:rPr lang="hu-HU"/>
              <a:pPr>
                <a:defRPr/>
              </a:pPr>
              <a:t>2011.02.22.</a:t>
            </a:fld>
            <a:endParaRPr lang="hu-HU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pPr lvl="0"/>
            <a:endParaRPr lang="hu-HU" noProof="0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9272553D-3EEC-4CEC-ADF7-45000A60D40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hu-H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hu-H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hu-H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hu-H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hu-H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3556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4B607C-4DB9-4D1E-93D6-C4608B15DE0E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A366E4-9BC9-4582-B847-394C5598FFA5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3556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C564DC-6F5D-431E-8D56-B5CA23615403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hu-H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0" y="4143375"/>
            <a:ext cx="9144000" cy="504825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" name="Contoso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791200"/>
            <a:ext cx="9144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 userDrawn="1"/>
        </p:nvSpPr>
        <p:spPr>
          <a:xfrm>
            <a:off x="0" y="0"/>
            <a:ext cx="9144000" cy="4143375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7" name="Rectangle 11"/>
          <p:cNvSpPr/>
          <p:nvPr userDrawn="1"/>
        </p:nvSpPr>
        <p:spPr>
          <a:xfrm>
            <a:off x="0" y="4646613"/>
            <a:ext cx="9144000" cy="26987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hu-H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hu-HU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0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1E253E-6044-4603-841B-41B5CE450CC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1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anchor="ctr"/>
          <a:lstStyle>
            <a:lvl1pPr algn="l" eaLnBrk="1" latinLnBrk="0" hangingPunct="1">
              <a:defRPr kumimoji="0" lang="hu-HU">
                <a:solidFill>
                  <a:srgbClr val="A0A0A0"/>
                </a:solidFill>
              </a:defRPr>
            </a:lvl1pPr>
            <a:extLst/>
          </a:lstStyle>
          <a:p>
            <a:pPr>
              <a:defRPr/>
            </a:pPr>
            <a:r>
              <a:t>2010.05.04.</a:t>
            </a:r>
          </a:p>
        </p:txBody>
      </p:sp>
      <p:sp>
        <p:nvSpPr>
          <p:cNvPr id="11" name="Élőláb helye 54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Hidrogén energetika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ely: 1 felül, 2 al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6F99A8-11FC-457A-9AB8-CE7F925D08B7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1" name="Élőláb helye 54"/>
          <p:cNvSpPr>
            <a:spLocks noGrp="1"/>
          </p:cNvSpPr>
          <p:nvPr userDrawn="1"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Hidrogén energetika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éph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2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FFBBAD-29CC-4B6B-A37A-47176A50B447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3" name="Élőláb helye 54"/>
          <p:cNvSpPr>
            <a:spLocks noGrp="1"/>
          </p:cNvSpPr>
          <p:nvPr userDrawn="1"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Hidrogén energetika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éphely: 1 a bal, 3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6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30D096-F209-41BE-89CD-EAC5E867D6AB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7" name="Élőláb helye 54"/>
          <p:cNvSpPr>
            <a:spLocks noGrp="1"/>
          </p:cNvSpPr>
          <p:nvPr userDrawn="1"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Hidrogén energetika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éphely: 3 a bal, 1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2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C31556-8C2B-4896-AE1D-1A2E382CBFAF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7" name="Élőláb helye 54"/>
          <p:cNvSpPr>
            <a:spLocks noGrp="1"/>
          </p:cNvSpPr>
          <p:nvPr userDrawn="1"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Hidrogén energetika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éphely: 2 a bal, 3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4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4E288D-1660-4138-B928-C5A884EBD5AD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5" name="Élőláb helye 54"/>
          <p:cNvSpPr>
            <a:spLocks noGrp="1"/>
          </p:cNvSpPr>
          <p:nvPr userDrawn="1"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Hidrogén energetika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éphely: 3 a bal, 2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7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AAF7C1-D18E-48D9-97E6-736A8CDDA338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8" name="Élőláb helye 54"/>
          <p:cNvSpPr>
            <a:spLocks noGrp="1"/>
          </p:cNvSpPr>
          <p:nvPr userDrawn="1"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Hidrogén energetika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rok és oszlop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31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32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36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42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4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/>
          </p:nvPr>
        </p:nvSpPr>
        <p:spPr>
          <a:xfrm>
            <a:off x="15240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dirty="0" smtClean="0"/>
              <a:t>Kép beszúrásához kattintson az ikonra</a:t>
            </a:r>
            <a:endParaRPr lang="hu-HU" noProof="0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/>
          </p:nvPr>
        </p:nvSpPr>
        <p:spPr>
          <a:xfrm>
            <a:off x="15240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dirty="0" smtClean="0"/>
              <a:t>Kép beszúrásához kattintson az ikonra</a:t>
            </a:r>
            <a:endParaRPr lang="hu-HU" noProof="0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/>
          </p:nvPr>
        </p:nvSpPr>
        <p:spPr>
          <a:xfrm>
            <a:off x="36576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dirty="0" smtClean="0"/>
              <a:t>Kép beszúrásához kattintson az ikonra</a:t>
            </a:r>
            <a:endParaRPr lang="hu-HU" noProof="0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/>
          </p:nvPr>
        </p:nvSpPr>
        <p:spPr>
          <a:xfrm>
            <a:off x="36576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dirty="0" smtClean="0"/>
              <a:t>Kép beszúrásához kattintson az ikonra</a:t>
            </a:r>
            <a:endParaRPr lang="hu-HU" noProof="0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/>
          </p:nvPr>
        </p:nvSpPr>
        <p:spPr>
          <a:xfrm>
            <a:off x="57912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dirty="0" smtClean="0"/>
              <a:t>Kép beszúrásához kattintson az ikonra</a:t>
            </a:r>
            <a:endParaRPr lang="hu-HU" noProof="0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/>
          </p:nvPr>
        </p:nvSpPr>
        <p:spPr>
          <a:xfrm>
            <a:off x="57912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dirty="0" smtClean="0"/>
              <a:t>Kép beszúrásához kattintson az ikonra</a:t>
            </a:r>
            <a:endParaRPr lang="hu-HU" noProof="0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0" hangingPunct="1">
              <a:defRPr kumimoji="0" lang="hu-HU" sz="12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6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4FF915-AA37-4917-899D-7E517C0BE02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47" name="Élőláb helye 54"/>
          <p:cNvSpPr>
            <a:spLocks noGrp="1"/>
          </p:cNvSpPr>
          <p:nvPr userDrawn="1">
            <p:ph type="ftr" sz="quarter" idx="4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Hidrogén energetika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pi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 baseline="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 baseline="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 baseline="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BDBDBA-8B9B-44FB-B515-20E2DFBDC019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34" name="Élőláb helye 54"/>
          <p:cNvSpPr>
            <a:spLocks noGrp="1"/>
          </p:cNvSpPr>
          <p:nvPr userDrawn="1">
            <p:ph type="ftr" sz="quarter" idx="4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Hidrogén energetika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4" name="Rectangle 10"/>
          <p:cNvSpPr/>
          <p:nvPr userDrawn="1"/>
        </p:nvSpPr>
        <p:spPr>
          <a:xfrm>
            <a:off x="0" y="4646613"/>
            <a:ext cx="9144000" cy="26987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5" name="Contoso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6143625"/>
            <a:ext cx="558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hu-H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7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u-HU">
                <a:solidFill>
                  <a:srgbClr val="A0A0A0"/>
                </a:solidFill>
              </a:defRPr>
            </a:lvl1pPr>
            <a:extLst/>
          </a:lstStyle>
          <a:p>
            <a:pPr>
              <a:defRPr/>
            </a:pPr>
            <a:r>
              <a:t>2010.05.04.</a:t>
            </a:r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hu-HU" sz="1800" cap="none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t>Hidrogén energetika</a:t>
            </a:r>
            <a:endParaRPr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CD0FF8-7D9D-467D-AB50-D9734CDB8E1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69DC74-D151-4B42-AAA0-E99513E17B06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6" name="Élőláb helye 54"/>
          <p:cNvSpPr>
            <a:spLocks noGrp="1"/>
          </p:cNvSpPr>
          <p:nvPr userDrawn="1"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Hidrogén energetika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02E8-8576-4BA6-B985-99B9FC6212B7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5" name="Élőláb helye 54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Hidrogén energetika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képh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6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E288D0-71DF-44E5-9371-A3B9C36B384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Élőláb helye 54"/>
          <p:cNvSpPr>
            <a:spLocks noGrp="1"/>
          </p:cNvSpPr>
          <p:nvPr userDrawn="1"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Hidrogén energetika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éph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EA0F62-7E7D-4C74-917A-66BCCF8C17F6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0" name="Élőláb helye 54"/>
          <p:cNvSpPr>
            <a:spLocks noGrp="1"/>
          </p:cNvSpPr>
          <p:nvPr userDrawn="1"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Hidrogén energetika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ely: 2 a bal, 1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1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6AB1F1-E357-4257-BF6C-1A684C433FF3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2" name="Élőláb helye 54"/>
          <p:cNvSpPr>
            <a:spLocks noGrp="1"/>
          </p:cNvSpPr>
          <p:nvPr userDrawn="1"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Hidrogén energetika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ely: 1 a bal, 2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0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3A0F63-5DEE-49A4-9B24-85989E29DE92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1" name="Élőláb helye 54"/>
          <p:cNvSpPr>
            <a:spLocks noGrp="1"/>
          </p:cNvSpPr>
          <p:nvPr userDrawn="1"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Hidrogén energetika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2052" name="Rectangle 3"/>
          <p:cNvSpPr>
            <a:spLocks noGrp="1"/>
          </p:cNvSpPr>
          <p:nvPr>
            <p:ph type="body" idx="1"/>
          </p:nvPr>
        </p:nvSpPr>
        <p:spPr bwMode="auto">
          <a:xfrm>
            <a:off x="304800" y="381000"/>
            <a:ext cx="8077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3988" y="6473825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>
                <a:latin typeface="+mn-lt"/>
              </a:defRPr>
            </a:lvl1pPr>
            <a:extLst/>
          </a:lstStyle>
          <a:p>
            <a:pPr>
              <a:defRPr/>
            </a:pPr>
            <a:fld id="{927CC034-87DD-4095-BFE4-04E85E2C6A3E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2056" name="ContosoLogo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43813" y="6143625"/>
            <a:ext cx="558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Élőláb helye 54"/>
          <p:cNvSpPr>
            <a:spLocks noGrp="1"/>
          </p:cNvSpPr>
          <p:nvPr userDrawn="1"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lvl1pPr algn="ctr">
              <a:defRPr sz="1200" cap="small"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/>
              <a:t>Hidrogén energetika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hu-HU" sz="2400" cap="sm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hu-HU"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lang="hu-HU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lang="hu-HU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lang="hu-HU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lang="hu-HU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munkalap1.xls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oleObject" Target="../embeddings/Microsoft_Office_Excel_97-2003_munkalap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wmf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286250"/>
            <a:ext cx="7239000" cy="361950"/>
          </a:xfrm>
        </p:spPr>
        <p:txBody>
          <a:bodyPr>
            <a:normAutofit fontScale="90000"/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dirty="0" smtClean="0"/>
              <a:t>Hidrogén energetika</a:t>
            </a:r>
            <a:endParaRPr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57188" y="4714875"/>
            <a:ext cx="8201025" cy="295275"/>
          </a:xfrm>
        </p:spPr>
        <p:txBody>
          <a:bodyPr>
            <a:normAutofit/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dirty="0" smtClean="0"/>
              <a:t>Pataki István						</a:t>
            </a:r>
            <a:r>
              <a:rPr smtClean="0"/>
              <a:t>	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 smtClean="0"/>
              <a:t>Hidrogén előállítása</a:t>
            </a:r>
            <a:endParaRPr dirty="0"/>
          </a:p>
        </p:txBody>
      </p:sp>
      <p:pic>
        <p:nvPicPr>
          <p:cNvPr id="23555" name="Picture 2" descr="C:\Documents and Settings\István\Asztal\wasserstof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2357438"/>
            <a:ext cx="27860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1071563" y="1571625"/>
            <a:ext cx="1633537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hu-HU" dirty="0"/>
              <a:t>Természetben</a:t>
            </a:r>
          </a:p>
          <a:p>
            <a:pPr algn="ctr">
              <a:defRPr/>
            </a:pPr>
            <a:r>
              <a:rPr lang="hu-HU" dirty="0"/>
              <a:t>nem </a:t>
            </a:r>
          </a:p>
          <a:p>
            <a:pPr algn="ctr">
              <a:defRPr/>
            </a:pPr>
            <a:r>
              <a:rPr lang="hu-HU" dirty="0"/>
              <a:t>fordul elő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929313" y="2286000"/>
            <a:ext cx="1301750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hu-HU" dirty="0"/>
              <a:t>Földgáz</a:t>
            </a:r>
          </a:p>
          <a:p>
            <a:pPr algn="ctr">
              <a:defRPr/>
            </a:pPr>
            <a:r>
              <a:rPr lang="hu-HU" dirty="0"/>
              <a:t>gőz</a:t>
            </a:r>
          </a:p>
          <a:p>
            <a:pPr algn="ctr">
              <a:defRPr/>
            </a:pPr>
            <a:r>
              <a:rPr lang="hu-HU" dirty="0"/>
              <a:t>reformálása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286375" y="4929188"/>
            <a:ext cx="1444625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hu-HU" dirty="0"/>
              <a:t>Vízbontás </a:t>
            </a:r>
          </a:p>
          <a:p>
            <a:pPr algn="ctr">
              <a:defRPr/>
            </a:pPr>
            <a:r>
              <a:rPr lang="hu-HU" dirty="0"/>
              <a:t>elektrolízissel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338263" y="4429125"/>
            <a:ext cx="1568450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hu-HU" dirty="0"/>
              <a:t>Nem megújuló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857750" y="1143000"/>
            <a:ext cx="1428750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hu-HU" dirty="0"/>
              <a:t>Nem </a:t>
            </a:r>
          </a:p>
          <a:p>
            <a:pPr algn="ctr">
              <a:defRPr/>
            </a:pPr>
            <a:r>
              <a:rPr lang="hu-HU" dirty="0"/>
              <a:t>energiaforrás</a:t>
            </a:r>
          </a:p>
        </p:txBody>
      </p:sp>
      <p:pic>
        <p:nvPicPr>
          <p:cNvPr id="2356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375" y="3357563"/>
            <a:ext cx="1825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357188"/>
            <a:ext cx="168592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500" y="2571750"/>
            <a:ext cx="17145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8" descr="C:\Documents and Settings\István\Asztal\electrolysis_wate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50" y="5072063"/>
            <a:ext cx="155098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2" descr="C:\Documents and Settings\István\Asztal\Hydrogen_pictur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38" y="4929188"/>
            <a:ext cx="1500187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Dia számának helye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AFFB7-D372-404C-BC1B-75FEABB9411B}" type="slidenum">
              <a:rPr smtClean="0"/>
              <a:pPr>
                <a:defRPr/>
              </a:pPr>
              <a:t>10</a:t>
            </a:fld>
            <a:endParaRPr dirty="0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Hidrogén energetika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smtClean="0"/>
              <a:t>Magyarország gázipari áttekintés</a:t>
            </a:r>
            <a:endParaRPr/>
          </a:p>
        </p:txBody>
      </p:sp>
      <p:sp>
        <p:nvSpPr>
          <p:cNvPr id="39" name="Szöveg helye 38"/>
          <p:cNvSpPr>
            <a:spLocks noGrp="1"/>
          </p:cNvSpPr>
          <p:nvPr>
            <p:ph type="body" sz="quarter" idx="14"/>
          </p:nvPr>
        </p:nvSpPr>
        <p:spPr>
          <a:xfrm>
            <a:off x="5414963" y="376238"/>
            <a:ext cx="2800350" cy="338118"/>
          </a:xfrm>
        </p:spPr>
        <p:txBody>
          <a:bodyPr/>
          <a:lstStyle/>
          <a:p>
            <a:pPr marL="0" indent="0">
              <a:defRPr/>
            </a:pPr>
            <a:r>
              <a:rPr sz="1400" dirty="0" smtClean="0"/>
              <a:t>Vegyipari  nyersanyag</a:t>
            </a:r>
            <a:endParaRPr sz="1400" dirty="0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643563" y="1071563"/>
            <a:ext cx="2339975" cy="741362"/>
          </a:xfrm>
          <a:noFill/>
        </p:spPr>
      </p:pic>
      <p:sp>
        <p:nvSpPr>
          <p:cNvPr id="41" name="Szöveg helye 40"/>
          <p:cNvSpPr>
            <a:spLocks noGrp="1"/>
          </p:cNvSpPr>
          <p:nvPr>
            <p:ph type="body" sz="quarter" idx="17"/>
          </p:nvPr>
        </p:nvSpPr>
        <p:spPr>
          <a:xfrm>
            <a:off x="5411788" y="2336800"/>
            <a:ext cx="2800350" cy="306382"/>
          </a:xfrm>
        </p:spPr>
        <p:txBody>
          <a:bodyPr/>
          <a:lstStyle/>
          <a:p>
            <a:pPr marL="0" indent="0">
              <a:defRPr/>
            </a:pPr>
            <a:r>
              <a:rPr sz="1400" dirty="0" smtClean="0"/>
              <a:t>Épületfűtés</a:t>
            </a:r>
            <a:endParaRPr sz="1400" dirty="0"/>
          </a:p>
        </p:txBody>
      </p:sp>
      <p:pic>
        <p:nvPicPr>
          <p:cNvPr id="24582" name="Picture 3"/>
          <p:cNvPicPr>
            <a:picLocks noGrp="1" noChangeAspect="1" noChangeArrowheads="1"/>
          </p:cNvPicPr>
          <p:nvPr>
            <p:ph sz="quarter" idx="18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6072188" y="2830513"/>
            <a:ext cx="1416050" cy="1241425"/>
          </a:xfrm>
          <a:noFill/>
        </p:spPr>
      </p:pic>
      <p:sp>
        <p:nvSpPr>
          <p:cNvPr id="55" name="Szöveg helye 54"/>
          <p:cNvSpPr>
            <a:spLocks noGrp="1"/>
          </p:cNvSpPr>
          <p:nvPr>
            <p:ph type="body" sz="quarter" idx="19"/>
          </p:nvPr>
        </p:nvSpPr>
        <p:spPr>
          <a:xfrm>
            <a:off x="5414963" y="4286250"/>
            <a:ext cx="2800350" cy="357196"/>
          </a:xfrm>
        </p:spPr>
        <p:txBody>
          <a:bodyPr/>
          <a:lstStyle/>
          <a:p>
            <a:pPr marL="0" indent="0">
              <a:defRPr/>
            </a:pPr>
            <a:r>
              <a:rPr sz="1400" dirty="0" smtClean="0"/>
              <a:t>Villamos energiatermelés</a:t>
            </a:r>
            <a:endParaRPr sz="1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8AB9E6D9-2284-4B8F-B9D3-3866C80154EC}" type="slidenum">
              <a:rPr smtClean="0"/>
              <a:pPr>
                <a:defRPr/>
              </a:pPr>
              <a:t>11</a:t>
            </a:fld>
            <a:endParaRPr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Hidrogén energetika</a:t>
            </a:r>
          </a:p>
        </p:txBody>
      </p:sp>
      <p:pic>
        <p:nvPicPr>
          <p:cNvPr id="24587" name="Picture 5"/>
          <p:cNvPicPr>
            <a:picLocks noGrp="1" noChangeAspect="1" noChangeArrowheads="1"/>
          </p:cNvPicPr>
          <p:nvPr>
            <p:ph sz="quarter" idx="20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5643563" y="4714875"/>
            <a:ext cx="2339975" cy="1112838"/>
          </a:xfrm>
          <a:noFill/>
        </p:spPr>
      </p:pic>
      <p:pic>
        <p:nvPicPr>
          <p:cNvPr id="24588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57188" y="285750"/>
            <a:ext cx="1439862" cy="5715000"/>
          </a:xfrm>
          <a:noFill/>
        </p:spPr>
      </p:pic>
      <p:graphicFrame>
        <p:nvGraphicFramePr>
          <p:cNvPr id="24589" name="Diagram 13"/>
          <p:cNvGraphicFramePr>
            <a:graphicFrameLocks/>
          </p:cNvGraphicFramePr>
          <p:nvPr/>
        </p:nvGraphicFramePr>
        <p:xfrm>
          <a:off x="2071688" y="4429125"/>
          <a:ext cx="3071812" cy="1928813"/>
        </p:xfrm>
        <a:graphic>
          <a:graphicData uri="http://schemas.openxmlformats.org/presentationml/2006/ole">
            <p:oleObj spid="_x0000_s24589" r:id="rId8" imgW="3072650" imgH="1926503" progId="Excel.Sheet.8">
              <p:embed/>
            </p:oleObj>
          </a:graphicData>
        </a:graphic>
      </p:graphicFrame>
      <p:graphicFrame>
        <p:nvGraphicFramePr>
          <p:cNvPr id="24590" name="Diagram 14"/>
          <p:cNvGraphicFramePr>
            <a:graphicFrameLocks/>
          </p:cNvGraphicFramePr>
          <p:nvPr/>
        </p:nvGraphicFramePr>
        <p:xfrm>
          <a:off x="2143125" y="642938"/>
          <a:ext cx="3000375" cy="2000250"/>
        </p:xfrm>
        <a:graphic>
          <a:graphicData uri="http://schemas.openxmlformats.org/presentationml/2006/ole">
            <p:oleObj spid="_x0000_s24590" r:id="rId9" imgW="2999492" imgH="2005758" progId="Excel.Sheet.8">
              <p:embed/>
            </p:oleObj>
          </a:graphicData>
        </a:graphic>
      </p:graphicFrame>
      <p:sp>
        <p:nvSpPr>
          <p:cNvPr id="24591" name="Szövegdoboz 15"/>
          <p:cNvSpPr txBox="1">
            <a:spLocks noChangeArrowheads="1"/>
          </p:cNvSpPr>
          <p:nvPr/>
        </p:nvSpPr>
        <p:spPr bwMode="auto">
          <a:xfrm>
            <a:off x="2571750" y="2428875"/>
            <a:ext cx="1685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800"/>
              <a:t>Összesen: 14,5 (11) mrd nm</a:t>
            </a:r>
            <a:r>
              <a:rPr lang="hu-HU" sz="800" baseline="30000"/>
              <a:t>3</a:t>
            </a:r>
            <a:r>
              <a:rPr lang="hu-HU" sz="800"/>
              <a:t>/év</a:t>
            </a:r>
          </a:p>
        </p:txBody>
      </p:sp>
      <p:pic>
        <p:nvPicPr>
          <p:cNvPr id="24592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8" y="314325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zövegdoboz 17"/>
          <p:cNvSpPr txBox="1"/>
          <p:nvPr/>
        </p:nvSpPr>
        <p:spPr>
          <a:xfrm>
            <a:off x="2214563" y="3429000"/>
            <a:ext cx="1731962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hu-HU" dirty="0"/>
              <a:t>Orosz </a:t>
            </a:r>
          </a:p>
          <a:p>
            <a:pPr algn="ctr">
              <a:defRPr/>
            </a:pPr>
            <a:r>
              <a:rPr lang="hu-HU" dirty="0"/>
              <a:t>energiafüggőség</a:t>
            </a:r>
          </a:p>
        </p:txBody>
      </p:sp>
      <p:sp>
        <p:nvSpPr>
          <p:cNvPr id="21" name="Szövegdoboz 20"/>
          <p:cNvSpPr txBox="1">
            <a:spLocks noChangeArrowheads="1"/>
          </p:cNvSpPr>
          <p:nvPr/>
        </p:nvSpPr>
        <p:spPr bwMode="auto">
          <a:xfrm>
            <a:off x="4572000" y="4357688"/>
            <a:ext cx="3349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600">
                <a:latin typeface="Calibri" pitchFamily="34" charset="0"/>
              </a:rPr>
              <a:t>Misa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Villamos energia rendszer szabályozása</a:t>
            </a:r>
            <a:endParaRPr dirty="0"/>
          </a:p>
        </p:txBody>
      </p:sp>
      <p:sp>
        <p:nvSpPr>
          <p:cNvPr id="36" name="Szöveg helye 35"/>
          <p:cNvSpPr>
            <a:spLocks noGrp="1"/>
          </p:cNvSpPr>
          <p:nvPr>
            <p:ph type="body" sz="quarter" idx="14"/>
          </p:nvPr>
        </p:nvSpPr>
        <p:spPr>
          <a:xfrm>
            <a:off x="3895748" y="914384"/>
            <a:ext cx="4391028" cy="300038"/>
          </a:xfrm>
        </p:spPr>
        <p:txBody>
          <a:bodyPr/>
          <a:lstStyle/>
          <a:p>
            <a:pPr marL="0" indent="0">
              <a:defRPr/>
            </a:pPr>
            <a:r>
              <a:rPr sz="1400" smtClean="0"/>
              <a:t>Villamos rendszrerirányító fealdata:</a:t>
            </a:r>
            <a:endParaRPr sz="1400"/>
          </a:p>
        </p:txBody>
      </p:sp>
      <p:sp>
        <p:nvSpPr>
          <p:cNvPr id="25604" name="Tartalom helye 37"/>
          <p:cNvSpPr>
            <a:spLocks noGrp="1"/>
          </p:cNvSpPr>
          <p:nvPr>
            <p:ph sz="quarter" idx="16"/>
          </p:nvPr>
        </p:nvSpPr>
        <p:spPr>
          <a:xfrm>
            <a:off x="3857620" y="1333483"/>
            <a:ext cx="2786082" cy="1952641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v"/>
            </a:pPr>
            <a:r>
              <a:rPr sz="1400" smtClean="0"/>
              <a:t>Termelés / fogyasztás folyamatos  egyensúlytartás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sz="1400" smtClean="0"/>
              <a:t>Kereskedelmi szerződések realizálása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sz="1400" smtClean="0"/>
              <a:t>Ellátásbiztonság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sz="1400" smtClean="0"/>
              <a:t>Profiltervezések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sz="1400" smtClean="0"/>
              <a:t>Legkisebb költség elvének tartása</a:t>
            </a:r>
          </a:p>
          <a:p>
            <a:pPr marL="0" indent="0" eaLnBrk="1" hangingPunct="1">
              <a:buFont typeface="Wingdings" pitchFamily="2" charset="2"/>
              <a:buChar char="v"/>
            </a:pPr>
            <a:endParaRPr sz="1400" smtClean="0"/>
          </a:p>
        </p:txBody>
      </p:sp>
      <p:sp>
        <p:nvSpPr>
          <p:cNvPr id="39" name="Szöveg helye 38"/>
          <p:cNvSpPr>
            <a:spLocks noGrp="1"/>
          </p:cNvSpPr>
          <p:nvPr>
            <p:ph type="body" sz="quarter" idx="17"/>
          </p:nvPr>
        </p:nvSpPr>
        <p:spPr>
          <a:xfrm>
            <a:off x="3895748" y="3714752"/>
            <a:ext cx="4462466" cy="300038"/>
          </a:xfrm>
        </p:spPr>
        <p:txBody>
          <a:bodyPr/>
          <a:lstStyle/>
          <a:p>
            <a:pPr marL="0" indent="0">
              <a:defRPr/>
            </a:pPr>
            <a:r>
              <a:rPr sz="1400" dirty="0" smtClean="0"/>
              <a:t>Zavaró tényezők :	Eszközök:</a:t>
            </a:r>
            <a:endParaRPr sz="1400" dirty="0"/>
          </a:p>
        </p:txBody>
      </p:sp>
      <p:sp>
        <p:nvSpPr>
          <p:cNvPr id="25606" name="Tartalom helye 39"/>
          <p:cNvSpPr>
            <a:spLocks noGrp="1"/>
          </p:cNvSpPr>
          <p:nvPr>
            <p:ph sz="quarter" idx="18"/>
          </p:nvPr>
        </p:nvSpPr>
        <p:spPr>
          <a:xfrm>
            <a:off x="3929058" y="4143380"/>
            <a:ext cx="2155826" cy="13589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v"/>
            </a:pPr>
            <a:r>
              <a:rPr sz="1400" smtClean="0"/>
              <a:t>Menetrendi eltérések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sz="1400" smtClean="0"/>
              <a:t>Kapcsolt termelés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sz="1400" smtClean="0"/>
              <a:t>Időjárásfüggő megújulók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sz="1400" smtClean="0"/>
              <a:t>Nem tervezett termelői</a:t>
            </a:r>
            <a:r>
              <a:rPr lang="de-AT" sz="1400" dirty="0" smtClean="0"/>
              <a:t> </a:t>
            </a:r>
            <a:r>
              <a:rPr sz="1400" smtClean="0"/>
              <a:t>kiesések</a:t>
            </a:r>
          </a:p>
          <a:p>
            <a:pPr marL="0" indent="0" eaLnBrk="1" hangingPunct="1">
              <a:buFont typeface="Wingdings" pitchFamily="2" charset="2"/>
              <a:buChar char="v"/>
            </a:pPr>
            <a:endParaRPr sz="1400" smtClean="0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6DE9C9E4-8593-48FE-9886-7FB33FB4BC36}" type="slidenum">
              <a:rPr smtClean="0"/>
              <a:pPr>
                <a:defRPr/>
              </a:pPr>
              <a:t>12</a:t>
            </a:fld>
            <a:endParaRPr dirty="0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Hidrogén energetika</a:t>
            </a:r>
          </a:p>
        </p:txBody>
      </p:sp>
      <p:pic>
        <p:nvPicPr>
          <p:cNvPr id="25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51322"/>
            <a:ext cx="3095126" cy="184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2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6578" y="1357298"/>
            <a:ext cx="1500198" cy="165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14" name="Csoportba foglalás 26"/>
          <p:cNvGrpSpPr>
            <a:grpSpLocks/>
          </p:cNvGrpSpPr>
          <p:nvPr/>
        </p:nvGrpSpPr>
        <p:grpSpPr bwMode="auto">
          <a:xfrm>
            <a:off x="231775" y="3070241"/>
            <a:ext cx="3554413" cy="2716213"/>
            <a:chOff x="160331" y="2243007"/>
            <a:chExt cx="3554413" cy="2716353"/>
          </a:xfrm>
        </p:grpSpPr>
        <p:pic>
          <p:nvPicPr>
            <p:cNvPr id="25620" name="Picture 7" descr="C:\Documents and Settings\István\Local Settings\Temporary Internet Files\Content.IE5\8HANOTUB\MPj04092680000[1]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884573" y="2668370"/>
              <a:ext cx="2291047" cy="229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Ív 25"/>
            <p:cNvSpPr/>
            <p:nvPr/>
          </p:nvSpPr>
          <p:spPr>
            <a:xfrm rot="16200000">
              <a:off x="1763694" y="1906487"/>
              <a:ext cx="500088" cy="1830387"/>
            </a:xfrm>
            <a:prstGeom prst="arc">
              <a:avLst>
                <a:gd name="adj1" fmla="val 16492444"/>
                <a:gd name="adj2" fmla="val 5172557"/>
              </a:avLst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 bwMode="auto">
            <a:xfrm>
              <a:off x="160331" y="3972904"/>
              <a:ext cx="1926085" cy="4001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hu-HU" sz="2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Fogyasztás</a:t>
              </a:r>
            </a:p>
          </p:txBody>
        </p:sp>
        <p:sp>
          <p:nvSpPr>
            <p:cNvPr id="7" name="Szövegdoboz 6"/>
            <p:cNvSpPr txBox="1"/>
            <p:nvPr/>
          </p:nvSpPr>
          <p:spPr bwMode="auto">
            <a:xfrm>
              <a:off x="2160969" y="4000776"/>
              <a:ext cx="1553775" cy="4001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hu-HU" sz="2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Termelés</a:t>
              </a:r>
            </a:p>
          </p:txBody>
        </p:sp>
        <p:sp>
          <p:nvSpPr>
            <p:cNvPr id="8" name="Szövegdoboz 7"/>
            <p:cNvSpPr txBox="1"/>
            <p:nvPr/>
          </p:nvSpPr>
          <p:spPr bwMode="auto">
            <a:xfrm>
              <a:off x="1714480" y="2243007"/>
              <a:ext cx="784336" cy="4001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hu-HU" sz="2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50Hz</a:t>
              </a:r>
            </a:p>
          </p:txBody>
        </p:sp>
        <p:sp>
          <p:nvSpPr>
            <p:cNvPr id="22" name="Szövegdoboz 21"/>
            <p:cNvSpPr txBox="1"/>
            <p:nvPr/>
          </p:nvSpPr>
          <p:spPr bwMode="auto">
            <a:xfrm>
              <a:off x="2857488" y="2714620"/>
              <a:ext cx="784336" cy="4001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hu-HU" sz="2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51Hz</a:t>
              </a:r>
            </a:p>
          </p:txBody>
        </p:sp>
        <p:sp>
          <p:nvSpPr>
            <p:cNvPr id="21" name="Szövegdoboz 20"/>
            <p:cNvSpPr txBox="1"/>
            <p:nvPr/>
          </p:nvSpPr>
          <p:spPr bwMode="auto">
            <a:xfrm>
              <a:off x="428596" y="2643182"/>
              <a:ext cx="784190" cy="40011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hu-HU" sz="2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49Hz</a:t>
              </a:r>
            </a:p>
          </p:txBody>
        </p:sp>
      </p:grpSp>
      <p:sp>
        <p:nvSpPr>
          <p:cNvPr id="25615" name="Tartalom helye 39"/>
          <p:cNvSpPr>
            <a:spLocks noGrp="1"/>
          </p:cNvSpPr>
          <p:nvPr>
            <p:ph sz="quarter" idx="18"/>
          </p:nvPr>
        </p:nvSpPr>
        <p:spPr>
          <a:xfrm>
            <a:off x="6167433" y="4071942"/>
            <a:ext cx="2262219" cy="178752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v"/>
            </a:pPr>
            <a:r>
              <a:rPr sz="1400" smtClean="0"/>
              <a:t>Tározós erőművek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sz="1400" smtClean="0"/>
              <a:t>Forgótartalékok növelése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sz="1400" smtClean="0"/>
              <a:t>Profilos fogyasztás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sz="1400" smtClean="0"/>
              <a:t>Gyorsindítású gázturbinák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sz="1400" smtClean="0"/>
              <a:t>Nemzetkőzi segítség a hálózaton</a:t>
            </a:r>
          </a:p>
          <a:p>
            <a:pPr marL="0" indent="0" eaLnBrk="1" hangingPunct="1">
              <a:buFont typeface="Wingdings" pitchFamily="2" charset="2"/>
              <a:buChar char="v"/>
            </a:pPr>
            <a:endParaRPr sz="1400" smtClean="0"/>
          </a:p>
        </p:txBody>
      </p:sp>
      <p:cxnSp>
        <p:nvCxnSpPr>
          <p:cNvPr id="31" name="Egyenes összekötő 30"/>
          <p:cNvCxnSpPr/>
          <p:nvPr/>
        </p:nvCxnSpPr>
        <p:spPr>
          <a:xfrm rot="16200000" flipH="1">
            <a:off x="5402514" y="4882923"/>
            <a:ext cx="1351219" cy="118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ím 4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Rendszerszabályozás új elméleti alapokon</a:t>
            </a:r>
            <a:endParaRPr lang="hu-HU" dirty="0"/>
          </a:p>
        </p:txBody>
      </p:sp>
      <p:sp>
        <p:nvSpPr>
          <p:cNvPr id="78" name="Szöveg helye 77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33356"/>
          </a:xfrm>
        </p:spPr>
        <p:txBody>
          <a:bodyPr/>
          <a:lstStyle/>
          <a:p>
            <a:pPr lvl="0"/>
            <a:r>
              <a:rPr sz="1400" smtClean="0"/>
              <a:t>Rendszerszabályozás új elméleti alapokon:</a:t>
            </a:r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230D096-F209-41BE-89CD-EAC5E867D6AB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13" name="Élőláb hely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Hidrogén energetika</a:t>
            </a:r>
            <a:endParaRPr lang="hu-HU"/>
          </a:p>
        </p:txBody>
      </p:sp>
      <p:sp>
        <p:nvSpPr>
          <p:cNvPr id="20" name="Tartalom helye 41"/>
          <p:cNvSpPr txBox="1">
            <a:spLocks/>
          </p:cNvSpPr>
          <p:nvPr/>
        </p:nvSpPr>
        <p:spPr>
          <a:xfrm>
            <a:off x="476248" y="1581128"/>
            <a:ext cx="3929090" cy="127636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hu-HU" sz="1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Névleges munkaponton optimum üzem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hu-HU" sz="1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Mindig lényegesen nagyobb termelés, mint fogyasztás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hu-HU" sz="1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Egyensúlytartás szabályozható fogyasztóval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hu-HU" sz="1400" b="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Jobbra nyíl 20"/>
          <p:cNvSpPr/>
          <p:nvPr/>
        </p:nvSpPr>
        <p:spPr>
          <a:xfrm>
            <a:off x="3786182" y="4572008"/>
            <a:ext cx="214314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6072198" y="4214818"/>
            <a:ext cx="1857375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dirty="0" smtClean="0"/>
              <a:t>Szabályozás</a:t>
            </a:r>
          </a:p>
          <a:p>
            <a:pPr algn="ctr">
              <a:defRPr/>
            </a:pPr>
            <a:r>
              <a:rPr lang="hu-HU" dirty="0" smtClean="0"/>
              <a:t>Változtatható terheléssel</a:t>
            </a:r>
          </a:p>
          <a:p>
            <a:pPr algn="ctr">
              <a:defRPr/>
            </a:pPr>
            <a:r>
              <a:rPr lang="hu-HU" dirty="0" smtClean="0"/>
              <a:t>azaz</a:t>
            </a:r>
          </a:p>
          <a:p>
            <a:pPr algn="ctr">
              <a:defRPr/>
            </a:pPr>
            <a:r>
              <a:rPr lang="hu-HU" dirty="0" smtClean="0"/>
              <a:t>vízbontóval</a:t>
            </a:r>
            <a:endParaRPr lang="hu-HU" dirty="0"/>
          </a:p>
        </p:txBody>
      </p:sp>
      <p:pic>
        <p:nvPicPr>
          <p:cNvPr id="49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85860"/>
            <a:ext cx="3000396" cy="226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7" descr="C:\Documents and Settings\István\Local Settings\Temporary Internet Files\Content.IE5\8HANOTUB\MPj04092680000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357159" y="3429000"/>
            <a:ext cx="2291047" cy="22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Egyenes összekötő nyíllal 58"/>
          <p:cNvCxnSpPr/>
          <p:nvPr/>
        </p:nvCxnSpPr>
        <p:spPr>
          <a:xfrm rot="5400000" flipH="1" flipV="1">
            <a:off x="1750993" y="4535495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nyíllal 59"/>
          <p:cNvCxnSpPr/>
          <p:nvPr/>
        </p:nvCxnSpPr>
        <p:spPr>
          <a:xfrm flipV="1">
            <a:off x="2786050" y="5572140"/>
            <a:ext cx="250033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zövegdoboz 62"/>
          <p:cNvSpPr txBox="1"/>
          <p:nvPr/>
        </p:nvSpPr>
        <p:spPr>
          <a:xfrm>
            <a:off x="3829209" y="5029154"/>
            <a:ext cx="158248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hu-H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Fogyasztás</a:t>
            </a:r>
          </a:p>
        </p:txBody>
      </p:sp>
      <p:sp>
        <p:nvSpPr>
          <p:cNvPr id="64" name="Szövegdoboz 63"/>
          <p:cNvSpPr txBox="1"/>
          <p:nvPr/>
        </p:nvSpPr>
        <p:spPr>
          <a:xfrm>
            <a:off x="3428992" y="3743270"/>
            <a:ext cx="1290931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hu-H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Termelés</a:t>
            </a:r>
            <a:endParaRPr lang="hu-HU" sz="2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9" name="Szabadkézi sokszög 68"/>
          <p:cNvSpPr/>
          <p:nvPr/>
        </p:nvSpPr>
        <p:spPr>
          <a:xfrm>
            <a:off x="2999678" y="3783981"/>
            <a:ext cx="2419815" cy="873512"/>
          </a:xfrm>
          <a:custGeom>
            <a:avLst/>
            <a:gdLst>
              <a:gd name="connsiteX0" fmla="*/ 0 w 2419815"/>
              <a:gd name="connsiteY0" fmla="*/ 709960 h 873512"/>
              <a:gd name="connsiteX1" fmla="*/ 133815 w 2419815"/>
              <a:gd name="connsiteY1" fmla="*/ 442331 h 873512"/>
              <a:gd name="connsiteX2" fmla="*/ 245327 w 2419815"/>
              <a:gd name="connsiteY2" fmla="*/ 709960 h 873512"/>
              <a:gd name="connsiteX3" fmla="*/ 468351 w 2419815"/>
              <a:gd name="connsiteY3" fmla="*/ 208156 h 873512"/>
              <a:gd name="connsiteX4" fmla="*/ 423746 w 2419815"/>
              <a:gd name="connsiteY4" fmla="*/ 821473 h 873512"/>
              <a:gd name="connsiteX5" fmla="*/ 646771 w 2419815"/>
              <a:gd name="connsiteY5" fmla="*/ 520390 h 873512"/>
              <a:gd name="connsiteX6" fmla="*/ 1003610 w 2419815"/>
              <a:gd name="connsiteY6" fmla="*/ 498087 h 873512"/>
              <a:gd name="connsiteX7" fmla="*/ 1137424 w 2419815"/>
              <a:gd name="connsiteY7" fmla="*/ 687658 h 873512"/>
              <a:gd name="connsiteX8" fmla="*/ 1416205 w 2419815"/>
              <a:gd name="connsiteY8" fmla="*/ 330819 h 873512"/>
              <a:gd name="connsiteX9" fmla="*/ 1616927 w 2419815"/>
              <a:gd name="connsiteY9" fmla="*/ 743414 h 873512"/>
              <a:gd name="connsiteX10" fmla="*/ 1839951 w 2419815"/>
              <a:gd name="connsiteY10" fmla="*/ 52039 h 873512"/>
              <a:gd name="connsiteX11" fmla="*/ 2007220 w 2419815"/>
              <a:gd name="connsiteY11" fmla="*/ 431180 h 873512"/>
              <a:gd name="connsiteX12" fmla="*/ 2196790 w 2419815"/>
              <a:gd name="connsiteY12" fmla="*/ 687658 h 873512"/>
              <a:gd name="connsiteX13" fmla="*/ 2230244 w 2419815"/>
              <a:gd name="connsiteY13" fmla="*/ 464634 h 873512"/>
              <a:gd name="connsiteX14" fmla="*/ 2419815 w 2419815"/>
              <a:gd name="connsiteY14" fmla="*/ 408878 h 87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9815" h="873512">
                <a:moveTo>
                  <a:pt x="0" y="709960"/>
                </a:moveTo>
                <a:cubicBezTo>
                  <a:pt x="46463" y="576145"/>
                  <a:pt x="92927" y="442331"/>
                  <a:pt x="133815" y="442331"/>
                </a:cubicBezTo>
                <a:cubicBezTo>
                  <a:pt x="174703" y="442331"/>
                  <a:pt x="189571" y="748989"/>
                  <a:pt x="245327" y="709960"/>
                </a:cubicBezTo>
                <a:cubicBezTo>
                  <a:pt x="301083" y="670931"/>
                  <a:pt x="438615" y="189571"/>
                  <a:pt x="468351" y="208156"/>
                </a:cubicBezTo>
                <a:cubicBezTo>
                  <a:pt x="498088" y="226742"/>
                  <a:pt x="394009" y="769434"/>
                  <a:pt x="423746" y="821473"/>
                </a:cubicBezTo>
                <a:cubicBezTo>
                  <a:pt x="453483" y="873512"/>
                  <a:pt x="550127" y="574288"/>
                  <a:pt x="646771" y="520390"/>
                </a:cubicBezTo>
                <a:cubicBezTo>
                  <a:pt x="743415" y="466492"/>
                  <a:pt x="921835" y="470209"/>
                  <a:pt x="1003610" y="498087"/>
                </a:cubicBezTo>
                <a:cubicBezTo>
                  <a:pt x="1085386" y="525965"/>
                  <a:pt x="1068658" y="715536"/>
                  <a:pt x="1137424" y="687658"/>
                </a:cubicBezTo>
                <a:cubicBezTo>
                  <a:pt x="1206190" y="659780"/>
                  <a:pt x="1336288" y="321526"/>
                  <a:pt x="1416205" y="330819"/>
                </a:cubicBezTo>
                <a:cubicBezTo>
                  <a:pt x="1496122" y="340112"/>
                  <a:pt x="1546303" y="789877"/>
                  <a:pt x="1616927" y="743414"/>
                </a:cubicBezTo>
                <a:cubicBezTo>
                  <a:pt x="1687551" y="696951"/>
                  <a:pt x="1774902" y="104078"/>
                  <a:pt x="1839951" y="52039"/>
                </a:cubicBezTo>
                <a:cubicBezTo>
                  <a:pt x="1905000" y="0"/>
                  <a:pt x="1947747" y="325244"/>
                  <a:pt x="2007220" y="431180"/>
                </a:cubicBezTo>
                <a:cubicBezTo>
                  <a:pt x="2066693" y="537116"/>
                  <a:pt x="2159619" y="682082"/>
                  <a:pt x="2196790" y="687658"/>
                </a:cubicBezTo>
                <a:cubicBezTo>
                  <a:pt x="2233961" y="693234"/>
                  <a:pt x="2193073" y="511097"/>
                  <a:pt x="2230244" y="464634"/>
                </a:cubicBezTo>
                <a:cubicBezTo>
                  <a:pt x="2267415" y="418171"/>
                  <a:pt x="2343615" y="413524"/>
                  <a:pt x="2419815" y="408878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0" name="Szabadkézi sokszög 69"/>
          <p:cNvSpPr/>
          <p:nvPr/>
        </p:nvSpPr>
        <p:spPr>
          <a:xfrm>
            <a:off x="2999678" y="4715107"/>
            <a:ext cx="2397512" cy="602166"/>
          </a:xfrm>
          <a:custGeom>
            <a:avLst/>
            <a:gdLst>
              <a:gd name="connsiteX0" fmla="*/ 0 w 2397512"/>
              <a:gd name="connsiteY0" fmla="*/ 35313 h 602166"/>
              <a:gd name="connsiteX1" fmla="*/ 167268 w 2397512"/>
              <a:gd name="connsiteY1" fmla="*/ 347547 h 602166"/>
              <a:gd name="connsiteX2" fmla="*/ 223024 w 2397512"/>
              <a:gd name="connsiteY2" fmla="*/ 146825 h 602166"/>
              <a:gd name="connsiteX3" fmla="*/ 390293 w 2397512"/>
              <a:gd name="connsiteY3" fmla="*/ 592873 h 602166"/>
              <a:gd name="connsiteX4" fmla="*/ 579863 w 2397512"/>
              <a:gd name="connsiteY4" fmla="*/ 91069 h 602166"/>
              <a:gd name="connsiteX5" fmla="*/ 747132 w 2397512"/>
              <a:gd name="connsiteY5" fmla="*/ 258337 h 602166"/>
              <a:gd name="connsiteX6" fmla="*/ 1081668 w 2397512"/>
              <a:gd name="connsiteY6" fmla="*/ 13010 h 602166"/>
              <a:gd name="connsiteX7" fmla="*/ 1204332 w 2397512"/>
              <a:gd name="connsiteY7" fmla="*/ 180278 h 602166"/>
              <a:gd name="connsiteX8" fmla="*/ 1616927 w 2397512"/>
              <a:gd name="connsiteY8" fmla="*/ 180278 h 602166"/>
              <a:gd name="connsiteX9" fmla="*/ 1728439 w 2397512"/>
              <a:gd name="connsiteY9" fmla="*/ 91069 h 602166"/>
              <a:gd name="connsiteX10" fmla="*/ 1839951 w 2397512"/>
              <a:gd name="connsiteY10" fmla="*/ 224883 h 602166"/>
              <a:gd name="connsiteX11" fmla="*/ 1973766 w 2397512"/>
              <a:gd name="connsiteY11" fmla="*/ 91069 h 602166"/>
              <a:gd name="connsiteX12" fmla="*/ 2062976 w 2397512"/>
              <a:gd name="connsiteY12" fmla="*/ 258337 h 602166"/>
              <a:gd name="connsiteX13" fmla="*/ 2252546 w 2397512"/>
              <a:gd name="connsiteY13" fmla="*/ 35313 h 602166"/>
              <a:gd name="connsiteX14" fmla="*/ 2397512 w 2397512"/>
              <a:gd name="connsiteY14" fmla="*/ 180278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97512" h="602166">
                <a:moveTo>
                  <a:pt x="0" y="35313"/>
                </a:moveTo>
                <a:cubicBezTo>
                  <a:pt x="65048" y="182137"/>
                  <a:pt x="130097" y="328962"/>
                  <a:pt x="167268" y="347547"/>
                </a:cubicBezTo>
                <a:cubicBezTo>
                  <a:pt x="204439" y="366132"/>
                  <a:pt x="185853" y="105937"/>
                  <a:pt x="223024" y="146825"/>
                </a:cubicBezTo>
                <a:cubicBezTo>
                  <a:pt x="260195" y="187713"/>
                  <a:pt x="330820" y="602166"/>
                  <a:pt x="390293" y="592873"/>
                </a:cubicBezTo>
                <a:cubicBezTo>
                  <a:pt x="449766" y="583580"/>
                  <a:pt x="520390" y="146825"/>
                  <a:pt x="579863" y="91069"/>
                </a:cubicBezTo>
                <a:cubicBezTo>
                  <a:pt x="639336" y="35313"/>
                  <a:pt x="663498" y="271347"/>
                  <a:pt x="747132" y="258337"/>
                </a:cubicBezTo>
                <a:cubicBezTo>
                  <a:pt x="830766" y="245327"/>
                  <a:pt x="1005468" y="26020"/>
                  <a:pt x="1081668" y="13010"/>
                </a:cubicBezTo>
                <a:cubicBezTo>
                  <a:pt x="1157868" y="0"/>
                  <a:pt x="1115122" y="152400"/>
                  <a:pt x="1204332" y="180278"/>
                </a:cubicBezTo>
                <a:cubicBezTo>
                  <a:pt x="1293542" y="208156"/>
                  <a:pt x="1529576" y="195146"/>
                  <a:pt x="1616927" y="180278"/>
                </a:cubicBezTo>
                <a:cubicBezTo>
                  <a:pt x="1704278" y="165410"/>
                  <a:pt x="1691268" y="83635"/>
                  <a:pt x="1728439" y="91069"/>
                </a:cubicBezTo>
                <a:cubicBezTo>
                  <a:pt x="1765610" y="98503"/>
                  <a:pt x="1799063" y="224883"/>
                  <a:pt x="1839951" y="224883"/>
                </a:cubicBezTo>
                <a:cubicBezTo>
                  <a:pt x="1880839" y="224883"/>
                  <a:pt x="1936595" y="85493"/>
                  <a:pt x="1973766" y="91069"/>
                </a:cubicBezTo>
                <a:cubicBezTo>
                  <a:pt x="2010937" y="96645"/>
                  <a:pt x="2016513" y="267630"/>
                  <a:pt x="2062976" y="258337"/>
                </a:cubicBezTo>
                <a:cubicBezTo>
                  <a:pt x="2109439" y="249044"/>
                  <a:pt x="2196790" y="48323"/>
                  <a:pt x="2252546" y="35313"/>
                </a:cubicBezTo>
                <a:cubicBezTo>
                  <a:pt x="2308302" y="22303"/>
                  <a:pt x="2352907" y="101290"/>
                  <a:pt x="2397512" y="180278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3" name="Egyenes összekötő 72"/>
          <p:cNvCxnSpPr>
            <a:stCxn id="70" idx="5"/>
          </p:cNvCxnSpPr>
          <p:nvPr/>
        </p:nvCxnSpPr>
        <p:spPr>
          <a:xfrm flipV="1">
            <a:off x="3746810" y="4273550"/>
            <a:ext cx="12390" cy="69989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1260" y="5000636"/>
            <a:ext cx="1733550" cy="13573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Magyarország motor hajtóanyag felhasználása</a:t>
            </a:r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3C7EA3-3662-4737-8A46-6D012327B51E}" type="slidenum">
              <a:rPr smtClean="0"/>
              <a:pPr>
                <a:defRPr/>
              </a:pPr>
              <a:t>14</a:t>
            </a:fld>
            <a:endParaRPr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Hidrogén energetika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649288"/>
            <a:ext cx="1439862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3" y="3759209"/>
            <a:ext cx="143986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2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65741" y="5000625"/>
            <a:ext cx="17637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églalap 2"/>
          <p:cNvSpPr>
            <a:spLocks noChangeArrowheads="1"/>
          </p:cNvSpPr>
          <p:nvPr/>
        </p:nvSpPr>
        <p:spPr bwMode="auto">
          <a:xfrm>
            <a:off x="2071670" y="600561"/>
            <a:ext cx="6286544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smtClean="0"/>
              <a:t>VPOP adatszolgáltatása alapján 2009-ben:</a:t>
            </a:r>
          </a:p>
          <a:p>
            <a:endParaRPr lang="hu-HU" sz="1400" smtClean="0"/>
          </a:p>
          <a:p>
            <a:r>
              <a:rPr lang="hu-HU" sz="1400" smtClean="0"/>
              <a:t>Magyarország 	benzinfogyasztása 	1.968.420.000 liter</a:t>
            </a:r>
          </a:p>
          <a:p>
            <a:r>
              <a:rPr lang="hu-HU" sz="1400" smtClean="0"/>
              <a:t>		diesel fogyasztása	1.909.326.000 liter</a:t>
            </a:r>
          </a:p>
          <a:p>
            <a:endParaRPr lang="hu-HU" sz="1400" smtClean="0"/>
          </a:p>
          <a:p>
            <a:r>
              <a:rPr lang="hu-HU" sz="1400" smtClean="0"/>
              <a:t>Energiatartalma kg-ként: 11,9 kWh/kg 	</a:t>
            </a:r>
          </a:p>
          <a:p>
            <a:r>
              <a:rPr lang="hu-HU" sz="1400" smtClean="0"/>
              <a:t>		benzin:	0,75kg/l;	diesel:0,85kg/l</a:t>
            </a:r>
          </a:p>
          <a:p>
            <a:endParaRPr lang="hu-HU" sz="1400" smtClean="0"/>
          </a:p>
          <a:p>
            <a:r>
              <a:rPr lang="hu-HU" sz="1400" b="1" smtClean="0"/>
              <a:t>Összesen:				36.880.980.990 kWh</a:t>
            </a:r>
          </a:p>
          <a:p>
            <a:endParaRPr lang="hu-HU" sz="1400" b="1" smtClean="0"/>
          </a:p>
          <a:p>
            <a:r>
              <a:rPr lang="hu-HU" sz="1400" smtClean="0"/>
              <a:t>Hidrogén energiatartalma fogyasztáskor:	3,25kWh/Nm</a:t>
            </a:r>
            <a:r>
              <a:rPr lang="hu-HU" sz="1400" baseline="30000" smtClean="0"/>
              <a:t>3</a:t>
            </a:r>
          </a:p>
          <a:p>
            <a:r>
              <a:rPr lang="hu-HU" sz="1400" smtClean="0"/>
              <a:t>Elöállításához szükséges villamosenergia:	5,4kWh/Nm</a:t>
            </a:r>
            <a:r>
              <a:rPr lang="hu-HU" sz="1400" baseline="30000" smtClean="0"/>
              <a:t>3</a:t>
            </a:r>
          </a:p>
          <a:p>
            <a:endParaRPr lang="hu-HU" sz="1400" smtClean="0"/>
          </a:p>
          <a:p>
            <a:r>
              <a:rPr lang="hu-HU" sz="1400" smtClean="0"/>
              <a:t>Éves villamosenergia szükséglet:		61.279.198.000kWh</a:t>
            </a:r>
          </a:p>
          <a:p>
            <a:endParaRPr lang="hu-HU" sz="1400" smtClean="0"/>
          </a:p>
          <a:p>
            <a:r>
              <a:rPr lang="hu-HU" sz="1400" smtClean="0"/>
              <a:t>8600 órában évenként:			</a:t>
            </a:r>
            <a:r>
              <a:rPr lang="hu-HU" sz="1400" b="1" smtClean="0">
                <a:solidFill>
                  <a:srgbClr val="FF0000"/>
                </a:solidFill>
              </a:rPr>
              <a:t>7125 MW  </a:t>
            </a:r>
            <a:r>
              <a:rPr lang="hu-HU" sz="1400" smtClean="0"/>
              <a:t>kapacitást igényel </a:t>
            </a:r>
          </a:p>
          <a:p>
            <a:endParaRPr lang="hu-HU" sz="1400" smtClean="0"/>
          </a:p>
          <a:p>
            <a:r>
              <a:rPr lang="hu-HU" sz="1400" smtClean="0"/>
              <a:t>Kibocsájtásmentes kapacitások:		nukleáris &amp; megújuló</a:t>
            </a:r>
          </a:p>
          <a:p>
            <a:endParaRPr lang="hu-H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Magyarország fütési földgáz felhasználása</a:t>
            </a:r>
            <a:endParaRPr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B602E8-8576-4BA6-B985-99B9FC6212B7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Hidrogén energetika</a:t>
            </a:r>
            <a:endParaRPr lang="hu-HU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393726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1571636" cy="260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églalap 2"/>
          <p:cNvSpPr>
            <a:spLocks noChangeArrowheads="1"/>
          </p:cNvSpPr>
          <p:nvPr/>
        </p:nvSpPr>
        <p:spPr bwMode="auto">
          <a:xfrm>
            <a:off x="2071670" y="600561"/>
            <a:ext cx="628654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dirty="0" smtClean="0"/>
              <a:t>Éves földgázfogyasztás 2009-ben:		14.500.000.000 Nm</a:t>
            </a:r>
            <a:r>
              <a:rPr lang="hu-HU" sz="1400" baseline="30000" dirty="0" smtClean="0"/>
              <a:t>3</a:t>
            </a:r>
            <a:r>
              <a:rPr lang="hu-HU" sz="1400" dirty="0" smtClean="0"/>
              <a:t>/év</a:t>
            </a:r>
          </a:p>
          <a:p>
            <a:r>
              <a:rPr lang="hu-HU" sz="1400" dirty="0" smtClean="0"/>
              <a:t>Fűtési és háztartási célra:		  8.990.000.000 Nm</a:t>
            </a:r>
            <a:r>
              <a:rPr lang="hu-HU" sz="1400" baseline="30000" dirty="0" smtClean="0"/>
              <a:t>3</a:t>
            </a:r>
            <a:r>
              <a:rPr lang="hu-HU" sz="1400" dirty="0" smtClean="0"/>
              <a:t>/év</a:t>
            </a:r>
          </a:p>
          <a:p>
            <a:endParaRPr lang="hu-HU" sz="1400" dirty="0" smtClean="0"/>
          </a:p>
          <a:p>
            <a:r>
              <a:rPr lang="hu-HU" sz="1400" dirty="0" smtClean="0"/>
              <a:t>Energiatartalma kg-ként: 34,0 MJ/Nm</a:t>
            </a:r>
            <a:r>
              <a:rPr lang="hu-HU" sz="1400" baseline="30000" dirty="0" smtClean="0"/>
              <a:t>3</a:t>
            </a:r>
            <a:r>
              <a:rPr lang="hu-HU" sz="1400" dirty="0" smtClean="0"/>
              <a:t>	</a:t>
            </a:r>
          </a:p>
          <a:p>
            <a:endParaRPr lang="hu-HU" sz="1400" dirty="0" smtClean="0"/>
          </a:p>
          <a:p>
            <a:r>
              <a:rPr lang="hu-HU" sz="1400" b="1" dirty="0" smtClean="0"/>
              <a:t>Összesen:				84.905.555.556 kWh</a:t>
            </a:r>
          </a:p>
          <a:p>
            <a:endParaRPr lang="hu-HU" sz="1400" b="1" dirty="0" smtClean="0"/>
          </a:p>
          <a:p>
            <a:r>
              <a:rPr lang="hu-HU" sz="1400" dirty="0" smtClean="0"/>
              <a:t>Hidrogén energiatartalma fogyasztáskor:	3,25kWh/Nm</a:t>
            </a:r>
            <a:r>
              <a:rPr lang="hu-HU" sz="1400" baseline="30000" dirty="0" smtClean="0"/>
              <a:t>3</a:t>
            </a:r>
          </a:p>
          <a:p>
            <a:r>
              <a:rPr lang="hu-HU" sz="1400" dirty="0" smtClean="0"/>
              <a:t>Előállításához szükséges villamos energia:	5,4kWh/Nm</a:t>
            </a:r>
            <a:r>
              <a:rPr lang="hu-HU" sz="1400" baseline="30000" dirty="0" smtClean="0"/>
              <a:t>3</a:t>
            </a:r>
          </a:p>
          <a:p>
            <a:endParaRPr lang="hu-HU" sz="1400" dirty="0" smtClean="0"/>
          </a:p>
          <a:p>
            <a:r>
              <a:rPr lang="hu-HU" sz="1400" dirty="0" smtClean="0"/>
              <a:t>Éves villamos energia szükséglet:		84.905.556.000kWh</a:t>
            </a:r>
          </a:p>
          <a:p>
            <a:endParaRPr lang="hu-HU" sz="1400" dirty="0" smtClean="0"/>
          </a:p>
          <a:p>
            <a:r>
              <a:rPr lang="hu-HU" sz="1400" dirty="0" smtClean="0"/>
              <a:t>8600 órában évenként:			4717 MW  kapacitást igényel </a:t>
            </a:r>
          </a:p>
          <a:p>
            <a:endParaRPr lang="hu-HU" sz="1400" dirty="0" smtClean="0"/>
          </a:p>
          <a:p>
            <a:r>
              <a:rPr lang="hu-HU" sz="1400" dirty="0" smtClean="0"/>
              <a:t>Átlagban 5</a:t>
            </a:r>
            <a:r>
              <a:rPr lang="de-AT" sz="1400" dirty="0" smtClean="0"/>
              <a:t>/12</a:t>
            </a:r>
            <a:r>
              <a:rPr lang="hu-HU" sz="1400" dirty="0" smtClean="0"/>
              <a:t> hónapra:		</a:t>
            </a:r>
            <a:r>
              <a:rPr lang="hu-HU" sz="1400" b="1" dirty="0" smtClean="0">
                <a:solidFill>
                  <a:srgbClr val="FF0000"/>
                </a:solidFill>
              </a:rPr>
              <a:t>1965 MW</a:t>
            </a:r>
            <a:r>
              <a:rPr lang="hu-HU" sz="1400" dirty="0" smtClean="0"/>
              <a:t> (zsinór)</a:t>
            </a:r>
            <a:endParaRPr lang="de-AT" sz="1400" dirty="0" smtClean="0"/>
          </a:p>
        </p:txBody>
      </p:sp>
      <p:sp>
        <p:nvSpPr>
          <p:cNvPr id="10" name="Szövegdoboz 9"/>
          <p:cNvSpPr txBox="1"/>
          <p:nvPr/>
        </p:nvSpPr>
        <p:spPr>
          <a:xfrm>
            <a:off x="3214678" y="4143380"/>
            <a:ext cx="3143272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 smtClean="0"/>
              <a:t>Összes import fosszilis import kiváltása: (barátság és testvériség együtt)</a:t>
            </a:r>
          </a:p>
          <a:p>
            <a:pPr algn="ctr">
              <a:defRPr/>
            </a:pPr>
            <a:endParaRPr lang="hu-HU" dirty="0" smtClean="0"/>
          </a:p>
          <a:p>
            <a:pPr algn="ctr">
              <a:defRPr/>
            </a:pPr>
            <a:r>
              <a:rPr lang="hu-HU" dirty="0" smtClean="0"/>
              <a:t>4,5x Paksnyi  (9090MW)</a:t>
            </a:r>
          </a:p>
          <a:p>
            <a:pPr algn="ctr">
              <a:defRPr/>
            </a:pPr>
            <a:endParaRPr lang="hu-HU" dirty="0" smtClean="0"/>
          </a:p>
          <a:p>
            <a:pPr algn="ctr">
              <a:defRPr/>
            </a:pPr>
            <a:r>
              <a:rPr lang="hu-HU" dirty="0" smtClean="0"/>
              <a:t>nukleáris és megújuló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785786" y="493827"/>
            <a:ext cx="76438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Totális energiafüggetlenség</a:t>
            </a:r>
          </a:p>
          <a:p>
            <a:pPr>
              <a:buFont typeface="Arial" pitchFamily="34" charset="0"/>
              <a:buChar char="•"/>
            </a:pPr>
            <a:endParaRPr lang="de-AT" dirty="0" smtClean="0"/>
          </a:p>
          <a:p>
            <a:pPr>
              <a:buFont typeface="Arial" pitchFamily="34" charset="0"/>
              <a:buChar char="•"/>
            </a:pPr>
            <a:endParaRPr lang="de-AT" dirty="0" smtClean="0"/>
          </a:p>
          <a:p>
            <a:pPr>
              <a:buFont typeface="Arial" pitchFamily="34" charset="0"/>
              <a:buChar char="•"/>
            </a:pPr>
            <a:endParaRPr lang="de-AT" dirty="0" smtClean="0"/>
          </a:p>
          <a:p>
            <a:pPr>
              <a:buFont typeface="Arial" pitchFamily="34" charset="0"/>
              <a:buChar char="•"/>
            </a:pPr>
            <a:endParaRPr lang="de-AT" dirty="0" smtClean="0"/>
          </a:p>
          <a:p>
            <a:pPr>
              <a:buFont typeface="Arial" pitchFamily="34" charset="0"/>
              <a:buChar char="•"/>
            </a:pPr>
            <a:endParaRPr lang="de-AT" dirty="0" smtClean="0"/>
          </a:p>
          <a:p>
            <a:pPr>
              <a:buFont typeface="Arial" pitchFamily="34" charset="0"/>
              <a:buChar char="•"/>
            </a:pPr>
            <a:endParaRPr lang="de-AT" dirty="0" smtClean="0"/>
          </a:p>
          <a:p>
            <a:pPr>
              <a:buFont typeface="Arial" pitchFamily="34" charset="0"/>
              <a:buChar char="•"/>
            </a:pPr>
            <a:endParaRPr lang="de-AT" dirty="0" smtClean="0"/>
          </a:p>
          <a:p>
            <a:pPr lvl="5">
              <a:buFont typeface="Arial" pitchFamily="34" charset="0"/>
              <a:buChar char="•"/>
            </a:pPr>
            <a:r>
              <a:rPr lang="hu-HU" dirty="0" smtClean="0"/>
              <a:t>100% környezetbarátság</a:t>
            </a:r>
          </a:p>
          <a:p>
            <a:pPr>
              <a:buFont typeface="Arial" pitchFamily="34" charset="0"/>
              <a:buChar char="•"/>
            </a:pPr>
            <a:endParaRPr lang="de-AT" dirty="0" smtClean="0"/>
          </a:p>
          <a:p>
            <a:endParaRPr lang="de-AT" dirty="0" smtClean="0"/>
          </a:p>
          <a:p>
            <a:pPr>
              <a:buFont typeface="Arial" pitchFamily="34" charset="0"/>
              <a:buChar char="•"/>
            </a:pPr>
            <a:endParaRPr lang="de-AT" dirty="0" smtClean="0"/>
          </a:p>
          <a:p>
            <a:endParaRPr lang="de-AT" dirty="0" smtClean="0"/>
          </a:p>
          <a:p>
            <a:pPr>
              <a:buFont typeface="Arial" pitchFamily="34" charset="0"/>
              <a:buChar char="•"/>
            </a:pPr>
            <a:endParaRPr lang="de-AT" dirty="0" smtClean="0"/>
          </a:p>
          <a:p>
            <a:endParaRPr lang="de-AT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Munkahelyteremtés</a:t>
            </a:r>
          </a:p>
          <a:p>
            <a:r>
              <a:rPr lang="de-AT" dirty="0" smtClean="0"/>
              <a:t> </a:t>
            </a:r>
            <a:endParaRPr lang="hu-HU" dirty="0"/>
          </a:p>
        </p:txBody>
      </p:sp>
      <p:pic>
        <p:nvPicPr>
          <p:cNvPr id="55304" name="Picture 8" descr="http://2.bp.blogspot.com/-hxs3uoMzGEo/TVVAXPx8EXI/AAAAAAAABBQ/RkYxTzR-IEU/s1600/k%25C3%25B6rnyezetbara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3286125"/>
            <a:ext cx="2286016" cy="1714512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Célkitüzés</a:t>
            </a:r>
            <a:endParaRPr/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33356"/>
          </a:xfrm>
        </p:spPr>
        <p:txBody>
          <a:bodyPr/>
          <a:lstStyle/>
          <a:p>
            <a:pPr lvl="0"/>
            <a:r>
              <a:rPr sz="1400" smtClean="0"/>
              <a:t>Elérhető politikai célok: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0B602E8-8576-4BA6-B985-99B9FC6212B7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Hidrogén energetika</a:t>
            </a:r>
            <a:endParaRPr lang="hu-HU"/>
          </a:p>
        </p:txBody>
      </p:sp>
      <p:pic>
        <p:nvPicPr>
          <p:cNvPr id="55306" name="Picture 10" descr="http://files.blogter.hu/user_files/132178/new-eco-auto-technolog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2285984" y="1846077"/>
            <a:ext cx="2071702" cy="1082857"/>
          </a:xfrm>
          <a:prstGeom prst="rect">
            <a:avLst/>
          </a:prstGeom>
          <a:noFill/>
        </p:spPr>
      </p:pic>
      <p:pic>
        <p:nvPicPr>
          <p:cNvPr id="55308" name="Picture 12" descr="[Blog15.jpg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643182"/>
            <a:ext cx="1619250" cy="1352550"/>
          </a:xfrm>
          <a:prstGeom prst="rect">
            <a:avLst/>
          </a:prstGeom>
          <a:noFill/>
        </p:spPr>
      </p:pic>
      <p:grpSp>
        <p:nvGrpSpPr>
          <p:cNvPr id="16" name="Csoportba foglalás 15"/>
          <p:cNvGrpSpPr/>
          <p:nvPr/>
        </p:nvGrpSpPr>
        <p:grpSpPr>
          <a:xfrm>
            <a:off x="4572000" y="500042"/>
            <a:ext cx="2714644" cy="2714644"/>
            <a:chOff x="4286248" y="285728"/>
            <a:chExt cx="2714644" cy="2714644"/>
          </a:xfrm>
        </p:grpSpPr>
        <p:pic>
          <p:nvPicPr>
            <p:cNvPr id="55302" name="Picture 6" descr="http://blogs.abcnews.com/photos/uncategorized/ap_oil_pipeline_060807_nr_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57686" y="571480"/>
              <a:ext cx="2614610" cy="197771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sp>
          <p:nvSpPr>
            <p:cNvPr id="14" name="Szorzás 13"/>
            <p:cNvSpPr/>
            <p:nvPr/>
          </p:nvSpPr>
          <p:spPr>
            <a:xfrm>
              <a:off x="4286248" y="285728"/>
              <a:ext cx="2714644" cy="2714644"/>
            </a:xfrm>
            <a:prstGeom prst="mathMultiply">
              <a:avLst>
                <a:gd name="adj1" fmla="val 1037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55310" name="Picture 14" descr="http://www.gyartastrend.hu/image/572x/7068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14877" y="4714884"/>
            <a:ext cx="2643205" cy="1266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/>
          </p:cNvSpPr>
          <p:nvPr>
            <p:ph type="subTitle" idx="1"/>
          </p:nvPr>
        </p:nvSpPr>
        <p:spPr>
          <a:xfrm>
            <a:off x="357188" y="4714875"/>
            <a:ext cx="8201025" cy="928688"/>
          </a:xfrm>
        </p:spPr>
        <p:txBody>
          <a:bodyPr>
            <a:normAutofit/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dirty="0" smtClean="0"/>
              <a:t>Pataki István</a:t>
            </a:r>
          </a:p>
          <a:p>
            <a:pPr fontAlgn="auto">
              <a:spcAft>
                <a:spcPts val="0"/>
              </a:spcAft>
              <a:defRPr/>
            </a:pPr>
            <a:r>
              <a:rPr dirty="0" smtClean="0"/>
              <a:t>pataki@</a:t>
            </a:r>
            <a:r>
              <a:rPr dirty="0" err="1" smtClean="0"/>
              <a:t>innocell.hu</a:t>
            </a:r>
            <a:endParaRPr dirty="0" smtClean="0"/>
          </a:p>
          <a:p>
            <a:pPr fontAlgn="auto">
              <a:spcAft>
                <a:spcPts val="0"/>
              </a:spcAft>
              <a:defRPr/>
            </a:pPr>
            <a:r>
              <a:rPr dirty="0" smtClean="0"/>
              <a:t>+36 30 9324 440								</a:t>
            </a:r>
            <a:endParaRPr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286250"/>
            <a:ext cx="7239000" cy="361950"/>
          </a:xfrm>
        </p:spPr>
        <p:txBody>
          <a:bodyPr>
            <a:normAutofit fontScale="90000"/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smtClean="0"/>
              <a:t>Köszönöm a figyelmüket</a:t>
            </a:r>
            <a:endParaRPr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785813"/>
            <a:ext cx="2143125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C:\Documents and Settings\István\Local Settings\Temporary Internet Files\Content.IE5\9OJBJPKW\MCj04370930000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3" y="2714625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C:\Documents and Settings\István\Local Settings\Temporary Internet Files\Content.IE5\9OJBJPKW\MCj04401150000[1]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6313" y="4357688"/>
            <a:ext cx="70008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C:\Documents and Settings\István\Local Settings\Temporary Internet Files\Content.IE5\8HANOTUB\MCSY00607_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3" y="1357313"/>
            <a:ext cx="45878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A jövőbe vezető út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0B602E8-8576-4BA6-B985-99B9FC6212B7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Hidrogén energetika</a:t>
            </a: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500034" y="762640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/>
              <a:t>tiszta, halk és teljesen emisszió mentes. A hidegén </a:t>
            </a:r>
            <a:r>
              <a:rPr lang="de-AT" sz="1400" dirty="0" smtClean="0"/>
              <a:t>-</a:t>
            </a:r>
            <a:r>
              <a:rPr lang="hu-HU" sz="1400" dirty="0" smtClean="0"/>
              <a:t>mint energiahordozó-  lehetővé teszi a megújuló energiák felhasználást a közeledésben.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000364" y="1488032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Hidrogén-oxigén ciklus</a:t>
            </a:r>
            <a:endParaRPr lang="hu-HU" dirty="0"/>
          </a:p>
        </p:txBody>
      </p:sp>
      <p:grpSp>
        <p:nvGrpSpPr>
          <p:cNvPr id="24" name="Csoportba foglalás 23"/>
          <p:cNvGrpSpPr/>
          <p:nvPr/>
        </p:nvGrpSpPr>
        <p:grpSpPr>
          <a:xfrm>
            <a:off x="214282" y="1857364"/>
            <a:ext cx="8286808" cy="3786214"/>
            <a:chOff x="214282" y="1857364"/>
            <a:chExt cx="8286808" cy="3786214"/>
          </a:xfrm>
        </p:grpSpPr>
        <p:sp>
          <p:nvSpPr>
            <p:cNvPr id="28" name="Szövegdoboz 27"/>
            <p:cNvSpPr txBox="1"/>
            <p:nvPr/>
          </p:nvSpPr>
          <p:spPr>
            <a:xfrm>
              <a:off x="214282" y="4157497"/>
              <a:ext cx="17859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600" dirty="0" smtClean="0"/>
                <a:t>Víz</a:t>
              </a:r>
            </a:p>
            <a:p>
              <a:r>
                <a:rPr lang="hu-HU" sz="3600" dirty="0" smtClean="0"/>
                <a:t>Villany</a:t>
              </a:r>
            </a:p>
          </p:txBody>
        </p:sp>
        <p:pic>
          <p:nvPicPr>
            <p:cNvPr id="15" name="Picture 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4547" y="4080542"/>
              <a:ext cx="1876668" cy="1416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2" name="Picture 6" descr="http://www.grueneautos.com/wp-content/uploads/2009/10/honda-fcx-clarity-weiss-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170778" y="4042588"/>
              <a:ext cx="2401486" cy="1600990"/>
            </a:xfrm>
            <a:prstGeom prst="rect">
              <a:avLst/>
            </a:prstGeom>
            <a:noFill/>
          </p:spPr>
        </p:pic>
        <p:sp>
          <p:nvSpPr>
            <p:cNvPr id="17" name="Szalagnyíl lefelé 16"/>
            <p:cNvSpPr/>
            <p:nvPr/>
          </p:nvSpPr>
          <p:spPr>
            <a:xfrm>
              <a:off x="3095980" y="2753585"/>
              <a:ext cx="2331618" cy="125111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4071934" y="3429000"/>
              <a:ext cx="853031" cy="661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4800" dirty="0" smtClean="0"/>
                <a:t>H</a:t>
              </a:r>
              <a:r>
                <a:rPr lang="de-AT" sz="4800" baseline="-25000" dirty="0" smtClean="0"/>
                <a:t>2</a:t>
              </a:r>
              <a:endParaRPr lang="hu-HU" sz="4800" baseline="-25000" dirty="0"/>
            </a:p>
          </p:txBody>
        </p:sp>
        <p:sp>
          <p:nvSpPr>
            <p:cNvPr id="21" name="Felfelé nyíl 20"/>
            <p:cNvSpPr/>
            <p:nvPr/>
          </p:nvSpPr>
          <p:spPr>
            <a:xfrm>
              <a:off x="2242950" y="2791476"/>
              <a:ext cx="511818" cy="119424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5655073" y="3608542"/>
              <a:ext cx="917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4800" dirty="0" smtClean="0"/>
                <a:t>O</a:t>
              </a:r>
              <a:r>
                <a:rPr lang="de-AT" sz="4800" baseline="-25000" dirty="0" smtClean="0"/>
                <a:t>2</a:t>
              </a:r>
              <a:endParaRPr lang="hu-HU" sz="4800" baseline="-25000" dirty="0"/>
            </a:p>
          </p:txBody>
        </p:sp>
        <p:sp>
          <p:nvSpPr>
            <p:cNvPr id="23" name="Felfelé nyíl 22"/>
            <p:cNvSpPr/>
            <p:nvPr/>
          </p:nvSpPr>
          <p:spPr>
            <a:xfrm rot="10800000">
              <a:off x="5768810" y="2449071"/>
              <a:ext cx="511818" cy="119424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2000233" y="1857364"/>
              <a:ext cx="917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4800" dirty="0" smtClean="0"/>
                <a:t>O</a:t>
              </a:r>
              <a:r>
                <a:rPr lang="de-AT" sz="4800" baseline="-25000" dirty="0" smtClean="0"/>
                <a:t>2</a:t>
              </a:r>
              <a:endParaRPr lang="hu-HU" sz="4800" baseline="-25000" dirty="0"/>
            </a:p>
          </p:txBody>
        </p:sp>
        <p:sp>
          <p:nvSpPr>
            <p:cNvPr id="30" name="Felfelé nyíl 29"/>
            <p:cNvSpPr/>
            <p:nvPr/>
          </p:nvSpPr>
          <p:spPr>
            <a:xfrm rot="5400000">
              <a:off x="1664253" y="4907988"/>
              <a:ext cx="511818" cy="41136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Felfelé nyíl 30"/>
            <p:cNvSpPr/>
            <p:nvPr/>
          </p:nvSpPr>
          <p:spPr>
            <a:xfrm rot="5400000">
              <a:off x="1235625" y="4265046"/>
              <a:ext cx="511818" cy="41136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6858016" y="4214818"/>
              <a:ext cx="16430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3600" dirty="0" smtClean="0"/>
                <a:t>  </a:t>
              </a:r>
              <a:r>
                <a:rPr lang="hu-HU" sz="3600" dirty="0" smtClean="0"/>
                <a:t>Víz</a:t>
              </a:r>
            </a:p>
            <a:p>
              <a:pPr algn="r"/>
              <a:r>
                <a:rPr lang="hu-HU" sz="3600" dirty="0" smtClean="0"/>
                <a:t>Villany</a:t>
              </a:r>
            </a:p>
          </p:txBody>
        </p:sp>
        <p:sp>
          <p:nvSpPr>
            <p:cNvPr id="33" name="Felfelé nyíl 32"/>
            <p:cNvSpPr/>
            <p:nvPr/>
          </p:nvSpPr>
          <p:spPr>
            <a:xfrm rot="5400000">
              <a:off x="6593475" y="4896235"/>
              <a:ext cx="511818" cy="41136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Felfelé nyíl 33"/>
            <p:cNvSpPr/>
            <p:nvPr/>
          </p:nvSpPr>
          <p:spPr>
            <a:xfrm rot="5400000">
              <a:off x="7093541" y="4324731"/>
              <a:ext cx="511818" cy="41136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9" name="Szöveg helye 35"/>
          <p:cNvSpPr>
            <a:spLocks noGrp="1"/>
          </p:cNvSpPr>
          <p:nvPr>
            <p:ph type="body" sz="quarter" idx="13"/>
          </p:nvPr>
        </p:nvSpPr>
        <p:spPr bwMode="auto">
          <a:xfrm>
            <a:off x="304800" y="381000"/>
            <a:ext cx="8077200" cy="333356"/>
          </a:xfrm>
          <a:prstGeom prst="rect">
            <a:avLst/>
          </a:prstGeom>
          <a:solidFill>
            <a:schemeClr val="accent6">
              <a:shade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defRPr kumimoji="0" lang="hu-HU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lang="hu-HU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hu-HU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hu-HU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hu-HU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hu-H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hu-H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hu-H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hu-H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defRPr/>
            </a:pPr>
            <a:r>
              <a:rPr sz="1400" smtClean="0"/>
              <a:t>Mobilitás </a:t>
            </a:r>
            <a:endParaRPr lang="hu-H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Az elektrolízis</a:t>
            </a:r>
            <a:endParaRPr lang="hu-HU" dirty="0"/>
          </a:p>
        </p:txBody>
      </p:sp>
      <p:sp>
        <p:nvSpPr>
          <p:cNvPr id="34" name="Szöveg helye 3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33356"/>
          </a:xfrm>
        </p:spPr>
        <p:txBody>
          <a:bodyPr/>
          <a:lstStyle/>
          <a:p>
            <a:r>
              <a:rPr sz="1400" smtClean="0"/>
              <a:t>Az elektrolízis (vízbontás) elvi alapjai</a:t>
            </a:r>
          </a:p>
          <a:p>
            <a:endParaRPr lang="hu-HU" sz="1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0B602E8-8576-4BA6-B985-99B9FC6212B7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Hidrogén energetika</a:t>
            </a: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428596" y="904386"/>
            <a:ext cx="371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/>
              <a:t>A vízbontó felhasználásával vízből és villamos energiából fejlesztünk oxigént és hidrogént.</a:t>
            </a:r>
            <a:endParaRPr lang="hu-HU" sz="14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3500462" cy="125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églalap 13"/>
          <p:cNvSpPr/>
          <p:nvPr/>
        </p:nvSpPr>
        <p:spPr>
          <a:xfrm>
            <a:off x="714348" y="3786190"/>
            <a:ext cx="4000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/>
              <a:t>A vízbontáshoz szükséges víz illetve elektromos áram kerülnek bevezetésre.</a:t>
            </a:r>
          </a:p>
          <a:p>
            <a:endParaRPr lang="hu-HU" sz="1200" dirty="0" smtClean="0"/>
          </a:p>
          <a:p>
            <a:r>
              <a:rPr lang="hu-HU" sz="1200" dirty="0" smtClean="0"/>
              <a:t>A negatív </a:t>
            </a:r>
            <a:r>
              <a:rPr lang="hu-HU" sz="1200" dirty="0" err="1" smtClean="0"/>
              <a:t>polus</a:t>
            </a:r>
            <a:r>
              <a:rPr lang="hu-HU" sz="1200" dirty="0" smtClean="0"/>
              <a:t> (a katód) elektronokat bocsájt ki. Itt OH- ionok regenerálódnak, hidrogén keletkezik. Az ionok egy csak őket áteresztő elektrolit membránon átvándorolnak és a pozitív póluson (anód) a többletelektront újra leadják.</a:t>
            </a:r>
          </a:p>
          <a:p>
            <a:endParaRPr lang="hu-HU" sz="1200" dirty="0" smtClean="0"/>
          </a:p>
          <a:p>
            <a:r>
              <a:rPr lang="hu-HU" sz="1200" dirty="0" smtClean="0"/>
              <a:t>Itt oxigén és valamennyi víz keletkezik. Hidrogéngáz gyűlik a katódon és oxigéngáz az anódon. A felhasznált elektromos energia a hidrogénben tárolt kémiai energiaként tárolódik.</a:t>
            </a:r>
          </a:p>
          <a:p>
            <a:r>
              <a:rPr lang="hu-HU" sz="1200" dirty="0" smtClean="0"/>
              <a:t>A fordított folyamat játszódik le az üzemanyagcellában.</a:t>
            </a:r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428596" y="3786190"/>
            <a:ext cx="214314" cy="276999"/>
            <a:chOff x="415924" y="4152133"/>
            <a:chExt cx="214314" cy="276999"/>
          </a:xfrm>
        </p:grpSpPr>
        <p:sp>
          <p:nvSpPr>
            <p:cNvPr id="15" name="Ellipszis 14"/>
            <p:cNvSpPr/>
            <p:nvPr/>
          </p:nvSpPr>
          <p:spPr>
            <a:xfrm>
              <a:off x="415924" y="4179886"/>
              <a:ext cx="214314" cy="214314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800" dirty="0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428596" y="4152133"/>
              <a:ext cx="1825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200" b="1" dirty="0" smtClean="0">
                  <a:solidFill>
                    <a:schemeClr val="bg1"/>
                  </a:solidFill>
                </a:rPr>
                <a:t>1</a:t>
              </a:r>
              <a:endParaRPr lang="hu-HU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Picture 6" descr="Elektrolyseur Holzmarktstraß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214422"/>
            <a:ext cx="3567157" cy="2770120"/>
          </a:xfrm>
          <a:prstGeom prst="rect">
            <a:avLst/>
          </a:prstGeom>
          <a:noFill/>
        </p:spPr>
      </p:pic>
      <p:grpSp>
        <p:nvGrpSpPr>
          <p:cNvPr id="24" name="Csoportba foglalás 23"/>
          <p:cNvGrpSpPr/>
          <p:nvPr/>
        </p:nvGrpSpPr>
        <p:grpSpPr>
          <a:xfrm>
            <a:off x="428596" y="4357694"/>
            <a:ext cx="214314" cy="276999"/>
            <a:chOff x="415924" y="4152133"/>
            <a:chExt cx="214314" cy="276999"/>
          </a:xfrm>
        </p:grpSpPr>
        <p:sp>
          <p:nvSpPr>
            <p:cNvPr id="27" name="Ellipszis 26"/>
            <p:cNvSpPr/>
            <p:nvPr/>
          </p:nvSpPr>
          <p:spPr>
            <a:xfrm>
              <a:off x="415924" y="4179886"/>
              <a:ext cx="214314" cy="214314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800" dirty="0"/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428596" y="4152133"/>
              <a:ext cx="1825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200" b="1" dirty="0" smtClean="0">
                  <a:solidFill>
                    <a:schemeClr val="bg1"/>
                  </a:solidFill>
                </a:rPr>
                <a:t>2</a:t>
              </a:r>
              <a:endParaRPr lang="hu-HU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Csoportba foglalás 28"/>
          <p:cNvGrpSpPr/>
          <p:nvPr/>
        </p:nvGrpSpPr>
        <p:grpSpPr>
          <a:xfrm>
            <a:off x="428596" y="5429264"/>
            <a:ext cx="214314" cy="276999"/>
            <a:chOff x="415924" y="4152133"/>
            <a:chExt cx="214314" cy="276999"/>
          </a:xfrm>
        </p:grpSpPr>
        <p:sp>
          <p:nvSpPr>
            <p:cNvPr id="30" name="Ellipszis 29"/>
            <p:cNvSpPr/>
            <p:nvPr/>
          </p:nvSpPr>
          <p:spPr>
            <a:xfrm>
              <a:off x="415924" y="4179886"/>
              <a:ext cx="214314" cy="214314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800" dirty="0"/>
            </a:p>
          </p:txBody>
        </p:sp>
        <p:sp>
          <p:nvSpPr>
            <p:cNvPr id="31" name="Szövegdoboz 30"/>
            <p:cNvSpPr txBox="1"/>
            <p:nvPr/>
          </p:nvSpPr>
          <p:spPr>
            <a:xfrm>
              <a:off x="428596" y="4152133"/>
              <a:ext cx="1825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200" b="1" dirty="0" smtClean="0">
                  <a:solidFill>
                    <a:schemeClr val="bg1"/>
                  </a:solidFill>
                </a:rPr>
                <a:t>3</a:t>
              </a:r>
              <a:endParaRPr lang="hu-HU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A tüzelőanyag-cella </a:t>
            </a:r>
            <a:endParaRPr lang="hu-HU" dirty="0"/>
          </a:p>
        </p:txBody>
      </p:sp>
      <p:sp>
        <p:nvSpPr>
          <p:cNvPr id="31" name="Szöveg helye 30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33356"/>
          </a:xfrm>
        </p:spPr>
        <p:txBody>
          <a:bodyPr/>
          <a:lstStyle/>
          <a:p>
            <a:r>
              <a:rPr sz="1400" smtClean="0"/>
              <a:t>A tüzelőanyag-cella működésének elvi alapjai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0B602E8-8576-4BA6-B985-99B9FC6212B7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Hidrogén energetika</a:t>
            </a: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428596" y="688943"/>
            <a:ext cx="4143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1400" b="1" dirty="0" smtClean="0"/>
          </a:p>
          <a:p>
            <a:r>
              <a:rPr lang="hu-HU" sz="1400" dirty="0" smtClean="0"/>
              <a:t>A tüzelőanyag-cella egy elektrokémiai</a:t>
            </a:r>
            <a:r>
              <a:rPr lang="de-AT" sz="1400" dirty="0" smtClean="0"/>
              <a:t> </a:t>
            </a:r>
            <a:r>
              <a:rPr lang="de-AT" sz="1400" dirty="0" err="1" smtClean="0"/>
              <a:t>áramforrás</a:t>
            </a:r>
            <a:r>
              <a:rPr lang="hu-HU" sz="1400" dirty="0" smtClean="0"/>
              <a:t>.</a:t>
            </a:r>
          </a:p>
          <a:p>
            <a:r>
              <a:rPr lang="hu-HU" sz="1400" dirty="0" smtClean="0"/>
              <a:t>Hidrogénből és a levegő oxigénjéből állít elő áramot, hőt és vizet.</a:t>
            </a:r>
            <a:endParaRPr lang="hu-HU" sz="1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47" y="2143116"/>
            <a:ext cx="3571863" cy="129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églalap 7"/>
          <p:cNvSpPr/>
          <p:nvPr/>
        </p:nvSpPr>
        <p:spPr>
          <a:xfrm>
            <a:off x="714380" y="3786190"/>
            <a:ext cx="378618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/>
              <a:t>Az anód oldalon hidrogént</a:t>
            </a:r>
            <a:r>
              <a:rPr lang="de-AT" sz="1200" dirty="0" smtClean="0"/>
              <a:t> a</a:t>
            </a:r>
            <a:r>
              <a:rPr lang="hu-HU" sz="1200" dirty="0" smtClean="0"/>
              <a:t> katód oldalon környezeti levegőt</a:t>
            </a:r>
            <a:r>
              <a:rPr lang="de-AT" sz="1200" dirty="0" smtClean="0"/>
              <a:t> </a:t>
            </a:r>
            <a:r>
              <a:rPr lang="de-AT" sz="1200" dirty="0" err="1" smtClean="0"/>
              <a:t>vezetjük</a:t>
            </a:r>
            <a:r>
              <a:rPr lang="de-AT" sz="1200" dirty="0" smtClean="0"/>
              <a:t> a </a:t>
            </a:r>
            <a:r>
              <a:rPr lang="de-AT" sz="1200" dirty="0" err="1" smtClean="0"/>
              <a:t>cellába</a:t>
            </a:r>
            <a:r>
              <a:rPr lang="hu-HU" sz="1200" dirty="0" smtClean="0"/>
              <a:t>.</a:t>
            </a:r>
            <a:r>
              <a:rPr lang="de-AT" sz="1200" dirty="0" smtClean="0"/>
              <a:t> </a:t>
            </a:r>
            <a:r>
              <a:rPr lang="hu-HU" sz="1200" dirty="0" smtClean="0"/>
              <a:t>Az anódon a hidrogénmolekulák (H2) hidrogén atommagokká (H+) és elektronokká bomlanak.</a:t>
            </a:r>
          </a:p>
          <a:p>
            <a:endParaRPr lang="de-AT" sz="1200" dirty="0" smtClean="0"/>
          </a:p>
          <a:p>
            <a:r>
              <a:rPr lang="hu-HU" sz="1200" dirty="0" smtClean="0"/>
              <a:t>A H+</a:t>
            </a:r>
            <a:r>
              <a:rPr lang="de-AT" sz="1200" dirty="0" smtClean="0"/>
              <a:t> </a:t>
            </a:r>
            <a:r>
              <a:rPr lang="de-AT" sz="1200" dirty="0" err="1" smtClean="0"/>
              <a:t>ion</a:t>
            </a:r>
            <a:r>
              <a:rPr lang="hu-HU" sz="1200" dirty="0" smtClean="0"/>
              <a:t>ok átvándorolnak a csak őket áteresztő elektronmembránon az oxigén oldalra. Az elektronok az anódról elektromos vezetőn</a:t>
            </a:r>
            <a:r>
              <a:rPr lang="de-AT" sz="1200" dirty="0" smtClean="0"/>
              <a:t>(</a:t>
            </a:r>
            <a:r>
              <a:rPr lang="de-AT" sz="1200" dirty="0" err="1" smtClean="0"/>
              <a:t>fogyasztón</a:t>
            </a:r>
            <a:r>
              <a:rPr lang="de-AT" sz="1200" dirty="0" smtClean="0"/>
              <a:t>)</a:t>
            </a:r>
            <a:r>
              <a:rPr lang="hu-HU" sz="1200" dirty="0" smtClean="0"/>
              <a:t> át a katódra vándorolnak.</a:t>
            </a:r>
            <a:endParaRPr lang="de-AT" sz="1200" dirty="0" smtClean="0"/>
          </a:p>
          <a:p>
            <a:endParaRPr lang="hu-HU" sz="1200" dirty="0" smtClean="0"/>
          </a:p>
          <a:p>
            <a:r>
              <a:rPr lang="hu-HU" sz="1200" dirty="0" smtClean="0"/>
              <a:t>Ez az áram hajtja a motort. A katód oldalon összeállnak az oxigén, az elektron és a H+ ionok H2Ová, azaz vízzé.</a:t>
            </a:r>
            <a:endParaRPr lang="hu-HU" sz="1200" dirty="0" err="1" smtClean="0"/>
          </a:p>
        </p:txBody>
      </p:sp>
      <p:pic>
        <p:nvPicPr>
          <p:cNvPr id="18" name="Picture 2" descr="http://www.coatema.de/images/branchen/Brennstoffzelle/brennstoffzelle_5kW_mit_Kuli-voll_fre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5026" y="1214422"/>
            <a:ext cx="3480312" cy="2714644"/>
          </a:xfrm>
          <a:prstGeom prst="rect">
            <a:avLst/>
          </a:prstGeom>
          <a:noFill/>
        </p:spPr>
      </p:pic>
      <p:grpSp>
        <p:nvGrpSpPr>
          <p:cNvPr id="20" name="Csoportba foglalás 19"/>
          <p:cNvGrpSpPr/>
          <p:nvPr/>
        </p:nvGrpSpPr>
        <p:grpSpPr>
          <a:xfrm>
            <a:off x="428596" y="3786190"/>
            <a:ext cx="214314" cy="276999"/>
            <a:chOff x="415924" y="4152133"/>
            <a:chExt cx="214314" cy="276999"/>
          </a:xfrm>
        </p:grpSpPr>
        <p:sp>
          <p:nvSpPr>
            <p:cNvPr id="21" name="Ellipszis 20"/>
            <p:cNvSpPr/>
            <p:nvPr/>
          </p:nvSpPr>
          <p:spPr>
            <a:xfrm>
              <a:off x="415924" y="4179886"/>
              <a:ext cx="214314" cy="214314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800" dirty="0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428596" y="4152133"/>
              <a:ext cx="1825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200" b="1" dirty="0" smtClean="0">
                  <a:solidFill>
                    <a:schemeClr val="bg1"/>
                  </a:solidFill>
                </a:rPr>
                <a:t>1</a:t>
              </a:r>
              <a:endParaRPr lang="hu-HU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428596" y="4723637"/>
            <a:ext cx="214314" cy="276999"/>
            <a:chOff x="415924" y="4152133"/>
            <a:chExt cx="214314" cy="276999"/>
          </a:xfrm>
        </p:grpSpPr>
        <p:sp>
          <p:nvSpPr>
            <p:cNvPr id="24" name="Ellipszis 23"/>
            <p:cNvSpPr/>
            <p:nvPr/>
          </p:nvSpPr>
          <p:spPr>
            <a:xfrm>
              <a:off x="415924" y="4179886"/>
              <a:ext cx="214314" cy="214314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800" dirty="0"/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428596" y="4152133"/>
              <a:ext cx="1825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200" b="1" dirty="0" smtClean="0">
                  <a:solidFill>
                    <a:schemeClr val="bg1"/>
                  </a:solidFill>
                </a:rPr>
                <a:t>2</a:t>
              </a:r>
              <a:endParaRPr lang="hu-HU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428596" y="5652331"/>
            <a:ext cx="214314" cy="276999"/>
            <a:chOff x="415924" y="4152133"/>
            <a:chExt cx="214314" cy="276999"/>
          </a:xfrm>
        </p:grpSpPr>
        <p:sp>
          <p:nvSpPr>
            <p:cNvPr id="27" name="Ellipszis 26"/>
            <p:cNvSpPr/>
            <p:nvPr/>
          </p:nvSpPr>
          <p:spPr>
            <a:xfrm>
              <a:off x="415924" y="4179886"/>
              <a:ext cx="214314" cy="214314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800" dirty="0"/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428596" y="4152133"/>
              <a:ext cx="1825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200" b="1" dirty="0" smtClean="0">
                  <a:solidFill>
                    <a:schemeClr val="bg1"/>
                  </a:solidFill>
                </a:rPr>
                <a:t>3</a:t>
              </a:r>
              <a:endParaRPr lang="hu-HU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bau3d.de/wp-content/uploads/2010/09/Wasserstoff-At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3943660" cy="3035124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MI IS A HIDROGÉN? </a:t>
            </a:r>
            <a:endParaRPr lang="hu-HU" dirty="0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33356"/>
          </a:xfrm>
        </p:spPr>
        <p:txBody>
          <a:bodyPr/>
          <a:lstStyle/>
          <a:p>
            <a:pPr marL="0" indent="0">
              <a:defRPr/>
            </a:pPr>
            <a:r>
              <a:rPr sz="1400" smtClean="0"/>
              <a:t>A hidrogén néhány jellemzője:</a:t>
            </a:r>
            <a:endParaRPr sz="14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0B602E8-8576-4BA6-B985-99B9FC6212B7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Hidrogén energetika</a:t>
            </a:r>
            <a:endParaRPr lang="hu-H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57752" y="4019986"/>
            <a:ext cx="3643338" cy="212365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54000" rIns="54000" anchor="ctr">
            <a:spAutoFit/>
          </a:bodyPr>
          <a:lstStyle/>
          <a:p>
            <a:pPr algn="l"/>
            <a:r>
              <a:rPr lang="hu-HU" sz="1200" b="1" dirty="0"/>
              <a:t>Röviden:</a:t>
            </a:r>
          </a:p>
          <a:p>
            <a:pPr algn="l"/>
            <a:r>
              <a:rPr lang="hu-HU" sz="1200" dirty="0"/>
              <a:t>A hidrogén kis sűrűségű gáz.  </a:t>
            </a:r>
            <a:r>
              <a:rPr lang="hu-HU" sz="1200" b="1" dirty="0"/>
              <a:t>1</a:t>
            </a:r>
            <a:r>
              <a:rPr lang="hu-HU" sz="1200" dirty="0"/>
              <a:t> </a:t>
            </a:r>
            <a:r>
              <a:rPr lang="hu-HU" sz="1200" b="1" dirty="0"/>
              <a:t>m</a:t>
            </a:r>
            <a:r>
              <a:rPr lang="hu-HU" sz="1200" b="1" baseline="30000" dirty="0"/>
              <a:t>3</a:t>
            </a:r>
            <a:r>
              <a:rPr lang="hu-HU" sz="1200" b="1" dirty="0"/>
              <a:t> térfogatban</a:t>
            </a:r>
            <a:r>
              <a:rPr lang="hu-HU" sz="1200" dirty="0"/>
              <a:t> </a:t>
            </a:r>
            <a:endParaRPr lang="de-AT" sz="1200" dirty="0" smtClean="0"/>
          </a:p>
          <a:p>
            <a:pPr algn="l">
              <a:buFont typeface="Arial" pitchFamily="34" charset="0"/>
              <a:buChar char="•"/>
            </a:pPr>
            <a:r>
              <a:rPr lang="hu-HU" sz="1200" dirty="0" smtClean="0"/>
              <a:t>atmoszférikus állapotú hidrogén gázból 9 dk</a:t>
            </a:r>
            <a:r>
              <a:rPr lang="de-AT" sz="1200" dirty="0" smtClean="0"/>
              <a:t>g</a:t>
            </a:r>
            <a:r>
              <a:rPr lang="hu-HU" sz="1200" dirty="0" smtClean="0"/>
              <a:t> fér el. Levegőből ugyanilyen körülmények között 129 d</a:t>
            </a:r>
            <a:r>
              <a:rPr lang="de-AT" sz="1200" dirty="0" smtClean="0"/>
              <a:t>kg</a:t>
            </a:r>
            <a:r>
              <a:rPr lang="hu-HU" sz="12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hu-HU" sz="1200" dirty="0" smtClean="0"/>
              <a:t>atmoszférikus nyomású folyékony hidrogénből (hőfok –253 </a:t>
            </a:r>
            <a:r>
              <a:rPr lang="hu-HU" sz="1200" dirty="0" err="1" smtClean="0"/>
              <a:t>Cº</a:t>
            </a:r>
            <a:r>
              <a:rPr lang="hu-HU" sz="1200" dirty="0" smtClean="0"/>
              <a:t>) pedig 71 kg, fér el. Vízből, pedig ugyanennyi helyen 1000 kg </a:t>
            </a:r>
          </a:p>
          <a:p>
            <a:pPr algn="l"/>
            <a:endParaRPr lang="hu-HU" sz="1200" dirty="0"/>
          </a:p>
          <a:p>
            <a:pPr algn="l"/>
            <a:r>
              <a:rPr lang="hu-HU" sz="1200" dirty="0"/>
              <a:t>Ugyanez fajtérfogatban elbeszélve: </a:t>
            </a:r>
          </a:p>
          <a:p>
            <a:pPr algn="l"/>
            <a:r>
              <a:rPr lang="hu-HU" sz="1200" b="1" dirty="0"/>
              <a:t>gáz</a:t>
            </a:r>
            <a:r>
              <a:rPr lang="hu-HU" sz="1200" dirty="0"/>
              <a:t>, normál állapotban </a:t>
            </a:r>
            <a:r>
              <a:rPr lang="hu-HU" sz="1200" b="1" dirty="0"/>
              <a:t>11,126 m</a:t>
            </a:r>
            <a:r>
              <a:rPr lang="hu-HU" sz="1200" b="1" baseline="30000" dirty="0"/>
              <a:t>3</a:t>
            </a:r>
            <a:r>
              <a:rPr lang="hu-HU" sz="1200" b="1" dirty="0"/>
              <a:t>/kg folyadék,</a:t>
            </a:r>
            <a:r>
              <a:rPr lang="hu-HU" sz="1200" dirty="0"/>
              <a:t> atmoszférikus, telített </a:t>
            </a:r>
            <a:r>
              <a:rPr lang="hu-HU" sz="1200" b="1" dirty="0"/>
              <a:t>0,0141 m</a:t>
            </a:r>
            <a:r>
              <a:rPr lang="hu-HU" sz="1200" b="1" baseline="30000" dirty="0"/>
              <a:t>3</a:t>
            </a:r>
            <a:r>
              <a:rPr lang="hu-HU" sz="1200" b="1" dirty="0"/>
              <a:t>/kg,</a:t>
            </a:r>
            <a:r>
              <a:rPr lang="hu-HU" sz="1200" dirty="0"/>
              <a:t> (14,1 liter/kg)</a:t>
            </a:r>
          </a:p>
        </p:txBody>
      </p:sp>
      <p:graphicFrame>
        <p:nvGraphicFramePr>
          <p:cNvPr id="7" name="Group 5"/>
          <p:cNvGraphicFramePr>
            <a:graphicFrameLocks/>
          </p:cNvGraphicFramePr>
          <p:nvPr/>
        </p:nvGraphicFramePr>
        <p:xfrm>
          <a:off x="357157" y="857232"/>
          <a:ext cx="4143405" cy="1196430"/>
        </p:xfrm>
        <a:graphic>
          <a:graphicData uri="http://schemas.openxmlformats.org/drawingml/2006/table">
            <a:tbl>
              <a:tblPr/>
              <a:tblGrid>
                <a:gridCol w="1143008"/>
                <a:gridCol w="2214579"/>
                <a:gridCol w="785818"/>
              </a:tblGrid>
              <a:tr h="2285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Jellemző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Mértékegység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Érték 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691"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Sűrűség (kg/m</a:t>
                      </a:r>
                      <a:r>
                        <a:rPr kumimoji="0" lang="hu-HU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Gáz, normál állapotban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0,08988 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1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Folyadék állapotban          -253°C-on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70,8 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51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Szilárd állapotban          -262 </a:t>
                      </a:r>
                      <a:r>
                        <a:rPr kumimoji="0" lang="hu-H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°C-on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76,0 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áblázat 8"/>
          <p:cNvGraphicFramePr>
            <a:graphicFrameLocks noGrp="1"/>
          </p:cNvGraphicFramePr>
          <p:nvPr/>
        </p:nvGraphicFramePr>
        <p:xfrm>
          <a:off x="5000628" y="1364930"/>
          <a:ext cx="3429024" cy="1859280"/>
        </p:xfrm>
        <a:graphic>
          <a:graphicData uri="http://schemas.openxmlformats.org/drawingml/2006/table">
            <a:tbl>
              <a:tblPr/>
              <a:tblGrid>
                <a:gridCol w="1643074"/>
                <a:gridCol w="1071570"/>
                <a:gridCol w="714380"/>
              </a:tblGrid>
              <a:tr h="2285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Jellemző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Mértékegység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Érték 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69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Atomtömeg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1A17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1,0079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69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Moltömeg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1A17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2,0158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69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Atmoszférikus forrpont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°C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252,7 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69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Atmoszférikus fagyáspont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°C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- 259,0 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69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Kritikus hőmérséklet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°C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- 239,7 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69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Kritikus nyomás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Bar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13,0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áblázat 9"/>
          <p:cNvGraphicFramePr>
            <a:graphicFrameLocks noGrp="1"/>
          </p:cNvGraphicFramePr>
          <p:nvPr/>
        </p:nvGraphicFramePr>
        <p:xfrm>
          <a:off x="285720" y="4823480"/>
          <a:ext cx="3214709" cy="1463040"/>
        </p:xfrm>
        <a:graphic>
          <a:graphicData uri="http://schemas.openxmlformats.org/drawingml/2006/table">
            <a:tbl>
              <a:tblPr/>
              <a:tblGrid>
                <a:gridCol w="1214446"/>
                <a:gridCol w="928694"/>
                <a:gridCol w="1071569"/>
              </a:tblGrid>
              <a:tr h="205691"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Alsó fűtőérték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MJ/kg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120,2 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69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MJ/Nm</a:t>
                      </a:r>
                      <a:r>
                        <a:rPr kumimoji="0" lang="hu-H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10,76 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69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kJ/mol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241,0 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691"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Felső fűtőérték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MJ/kg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142,0 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69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MJ/Nm</a:t>
                      </a:r>
                      <a:r>
                        <a:rPr kumimoji="0" lang="hu-H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12,71 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69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kJ/mol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A1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285,0 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A hidrogén kalorikus jellemző</a:t>
            </a:r>
            <a:r>
              <a:rPr lang="de-AT" dirty="0" smtClean="0"/>
              <a:t>i</a:t>
            </a:r>
            <a:endParaRPr lang="hu-HU" dirty="0"/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33356"/>
          </a:xfrm>
        </p:spPr>
        <p:txBody>
          <a:bodyPr/>
          <a:lstStyle/>
          <a:p>
            <a:r>
              <a:rPr sz="1400" smtClean="0"/>
              <a:t>A hidrogén néhány kalorikus jellemzője, más tüzelőanyagokkal összevetve: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0B602E8-8576-4BA6-B985-99B9FC6212B7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Hidrogén energetika</a:t>
            </a:r>
            <a:endParaRPr lang="hu-HU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14348" y="4572008"/>
            <a:ext cx="7572428" cy="138499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hu-HU" sz="1800" b="1" dirty="0"/>
              <a:t>Röviden</a:t>
            </a:r>
            <a:r>
              <a:rPr lang="hu-HU" sz="1600" b="1" dirty="0"/>
              <a:t>:</a:t>
            </a:r>
          </a:p>
          <a:p>
            <a:pPr marL="725488" lvl="1" indent="265113" algn="l">
              <a:buFontTx/>
              <a:buChar char="•"/>
            </a:pPr>
            <a:r>
              <a:rPr lang="hu-HU" sz="1600" b="1" dirty="0"/>
              <a:t>Nagy fűtőértékű,</a:t>
            </a:r>
          </a:p>
          <a:p>
            <a:pPr marL="725488" lvl="1" indent="265113" algn="l">
              <a:buFontTx/>
              <a:buChar char="•"/>
            </a:pPr>
            <a:r>
              <a:rPr lang="hu-HU" sz="1600" b="1" dirty="0"/>
              <a:t>széles összetétel tartományban éghető és robbanóképes,</a:t>
            </a:r>
          </a:p>
          <a:p>
            <a:pPr marL="725488" lvl="1" indent="265113" algn="l">
              <a:buFontTx/>
              <a:buChar char="•"/>
            </a:pPr>
            <a:r>
              <a:rPr lang="hu-HU" sz="1600" b="1" dirty="0"/>
              <a:t>gyorsan diffundáló / keveredő gáz.</a:t>
            </a:r>
          </a:p>
          <a:p>
            <a:pPr algn="l"/>
            <a:r>
              <a:rPr lang="hu-HU" sz="1800" b="1" dirty="0"/>
              <a:t>Még rövidebben:</a:t>
            </a:r>
            <a:r>
              <a:rPr lang="hu-HU" sz="1800" dirty="0"/>
              <a:t>   a ma közhasználatban lévő gázoknál </a:t>
            </a:r>
            <a:r>
              <a:rPr lang="de-AT" sz="1800" dirty="0" smtClean="0"/>
              <a:t>v</a:t>
            </a:r>
            <a:r>
              <a:rPr lang="hu-HU" sz="1800" dirty="0" smtClean="0"/>
              <a:t>eszélyesebb </a:t>
            </a:r>
            <a:r>
              <a:rPr lang="hu-HU" sz="1800" dirty="0"/>
              <a:t>!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884" y="1214422"/>
            <a:ext cx="7993063" cy="33829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3"/>
          <p:cNvPicPr>
            <a:picLocks noGrp="1" noChangeAspect="1" noChangeArrowheads="1"/>
          </p:cNvPicPr>
          <p:nvPr>
            <p:ph sz="quarter" idx="17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28688" y="3714750"/>
            <a:ext cx="3313112" cy="2928938"/>
          </a:xfrm>
          <a:noFill/>
        </p:spPr>
      </p:pic>
      <p:sp>
        <p:nvSpPr>
          <p:cNvPr id="29" name="Cím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A hibrid autókról…</a:t>
            </a:r>
            <a:endParaRPr dirty="0"/>
          </a:p>
        </p:txBody>
      </p:sp>
      <p:sp>
        <p:nvSpPr>
          <p:cNvPr id="30" name="Szöveg helye 29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333356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sz="1400" dirty="0" smtClean="0"/>
              <a:t>Hibrid autó</a:t>
            </a:r>
            <a:endParaRPr sz="1400" dirty="0"/>
          </a:p>
        </p:txBody>
      </p:sp>
      <p:sp>
        <p:nvSpPr>
          <p:cNvPr id="32" name="Szöveg helye 31"/>
          <p:cNvSpPr>
            <a:spLocks noGrp="1"/>
          </p:cNvSpPr>
          <p:nvPr>
            <p:ph type="body" sz="quarter" idx="16"/>
          </p:nvPr>
        </p:nvSpPr>
        <p:spPr>
          <a:xfrm>
            <a:off x="301625" y="3319462"/>
            <a:ext cx="3965575" cy="323851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sz="1400" dirty="0" smtClean="0"/>
              <a:t>Single line hibrid autó</a:t>
            </a:r>
            <a:endParaRPr sz="1400" dirty="0"/>
          </a:p>
        </p:txBody>
      </p:sp>
      <p:sp>
        <p:nvSpPr>
          <p:cNvPr id="34" name="Szöveg helye 33"/>
          <p:cNvSpPr>
            <a:spLocks noGrp="1"/>
          </p:cNvSpPr>
          <p:nvPr>
            <p:ph type="body" sz="quarter" idx="18"/>
          </p:nvPr>
        </p:nvSpPr>
        <p:spPr>
          <a:xfrm>
            <a:off x="4416425" y="381000"/>
            <a:ext cx="3965575" cy="333356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sz="1400" dirty="0" smtClean="0"/>
              <a:t>H2 autó</a:t>
            </a:r>
            <a:endParaRPr sz="1400" dirty="0"/>
          </a:p>
        </p:txBody>
      </p:sp>
      <p:sp>
        <p:nvSpPr>
          <p:cNvPr id="39" name="Szövegdoboz 38"/>
          <p:cNvSpPr txBox="1">
            <a:spLocks noChangeArrowheads="1"/>
          </p:cNvSpPr>
          <p:nvPr/>
        </p:nvSpPr>
        <p:spPr bwMode="auto">
          <a:xfrm>
            <a:off x="2857500" y="5786438"/>
            <a:ext cx="8048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600" dirty="0">
                <a:latin typeface="Calibri" pitchFamily="34" charset="0"/>
              </a:rPr>
              <a:t>Chevrolet Volt 2011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28625" y="714375"/>
            <a:ext cx="3836988" cy="2330450"/>
          </a:xfrm>
          <a:noFill/>
        </p:spPr>
      </p:pic>
      <p:sp>
        <p:nvSpPr>
          <p:cNvPr id="41" name="Szövegdoboz 40"/>
          <p:cNvSpPr txBox="1">
            <a:spLocks noChangeArrowheads="1"/>
          </p:cNvSpPr>
          <p:nvPr/>
        </p:nvSpPr>
        <p:spPr bwMode="auto">
          <a:xfrm>
            <a:off x="1357313" y="2643188"/>
            <a:ext cx="7445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600" dirty="0">
                <a:latin typeface="Calibri" pitchFamily="34" charset="0"/>
              </a:rPr>
              <a:t>Toyota </a:t>
            </a:r>
            <a:r>
              <a:rPr lang="hu-HU" sz="600" dirty="0" err="1">
                <a:latin typeface="Calibri" pitchFamily="34" charset="0"/>
              </a:rPr>
              <a:t>Prius</a:t>
            </a:r>
            <a:r>
              <a:rPr lang="hu-HU" sz="600">
                <a:latin typeface="Calibri" pitchFamily="34" charset="0"/>
              </a:rPr>
              <a:t> 2009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38" y="1000125"/>
            <a:ext cx="100012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Grp="1" noChangeAspect="1" noChangeArrowheads="1"/>
          </p:cNvPicPr>
          <p:nvPr>
            <p:ph sz="quarter" idx="19"/>
          </p:nvPr>
        </p:nvPicPr>
        <p:blipFill>
          <a:blip r:embed="rId5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416425" y="2405063"/>
            <a:ext cx="3962400" cy="2047875"/>
          </a:xfrm>
          <a:noFill/>
        </p:spPr>
      </p:pic>
      <p:sp>
        <p:nvSpPr>
          <p:cNvPr id="47" name="Jobbra nyíl 46"/>
          <p:cNvSpPr/>
          <p:nvPr/>
        </p:nvSpPr>
        <p:spPr>
          <a:xfrm rot="5400000">
            <a:off x="5893594" y="2178844"/>
            <a:ext cx="785813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grpSp>
        <p:nvGrpSpPr>
          <p:cNvPr id="2" name="Csoportba foglalás 51"/>
          <p:cNvGrpSpPr>
            <a:grpSpLocks/>
          </p:cNvGrpSpPr>
          <p:nvPr/>
        </p:nvGrpSpPr>
        <p:grpSpPr bwMode="auto">
          <a:xfrm>
            <a:off x="4929188" y="4357688"/>
            <a:ext cx="1357312" cy="1357312"/>
            <a:chOff x="5072066" y="4857760"/>
            <a:chExt cx="1357322" cy="1357322"/>
          </a:xfrm>
        </p:grpSpPr>
        <p:pic>
          <p:nvPicPr>
            <p:cNvPr id="21527" name="Picture 5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286380" y="5000636"/>
              <a:ext cx="919753" cy="891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ilos tábla 47"/>
            <p:cNvSpPr/>
            <p:nvPr/>
          </p:nvSpPr>
          <p:spPr>
            <a:xfrm>
              <a:off x="5072066" y="4857760"/>
              <a:ext cx="1357322" cy="1357322"/>
            </a:xfrm>
            <a:prstGeom prst="noSmoking">
              <a:avLst>
                <a:gd name="adj" fmla="val 962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Csoportba foglalás 52"/>
          <p:cNvGrpSpPr>
            <a:grpSpLocks/>
          </p:cNvGrpSpPr>
          <p:nvPr/>
        </p:nvGrpSpPr>
        <p:grpSpPr bwMode="auto">
          <a:xfrm>
            <a:off x="6610350" y="4357688"/>
            <a:ext cx="1357313" cy="1357312"/>
            <a:chOff x="6753216" y="4857760"/>
            <a:chExt cx="1357322" cy="1357322"/>
          </a:xfrm>
        </p:grpSpPr>
        <p:pic>
          <p:nvPicPr>
            <p:cNvPr id="21525" name="Picture 6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000892" y="5143512"/>
              <a:ext cx="912624" cy="745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ilos tábla 48"/>
            <p:cNvSpPr/>
            <p:nvPr/>
          </p:nvSpPr>
          <p:spPr>
            <a:xfrm>
              <a:off x="6753216" y="4857760"/>
              <a:ext cx="1357322" cy="1357322"/>
            </a:xfrm>
            <a:prstGeom prst="noSmoking">
              <a:avLst>
                <a:gd name="adj" fmla="val 962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tx1"/>
                </a:solidFill>
              </a:endParaRPr>
            </a:p>
          </p:txBody>
        </p:sp>
      </p:grpSp>
      <p:sp>
        <p:nvSpPr>
          <p:cNvPr id="50" name="Szövegdoboz 49"/>
          <p:cNvSpPr txBox="1">
            <a:spLocks noChangeArrowheads="1"/>
          </p:cNvSpPr>
          <p:nvPr/>
        </p:nvSpPr>
        <p:spPr bwMode="auto">
          <a:xfrm>
            <a:off x="5500688" y="1785938"/>
            <a:ext cx="1695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Calibri" pitchFamily="34" charset="0"/>
              </a:rPr>
              <a:t>Üzemanyagcella</a:t>
            </a:r>
          </a:p>
        </p:txBody>
      </p:sp>
      <p:sp>
        <p:nvSpPr>
          <p:cNvPr id="51" name="Szövegdoboz 50"/>
          <p:cNvSpPr txBox="1">
            <a:spLocks noChangeArrowheads="1"/>
          </p:cNvSpPr>
          <p:nvPr/>
        </p:nvSpPr>
        <p:spPr bwMode="auto">
          <a:xfrm>
            <a:off x="4572000" y="5786438"/>
            <a:ext cx="1874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Calibri" pitchFamily="34" charset="0"/>
              </a:rPr>
              <a:t>Belsőégésű motor</a:t>
            </a:r>
          </a:p>
        </p:txBody>
      </p:sp>
      <p:sp>
        <p:nvSpPr>
          <p:cNvPr id="54" name="Szövegdoboz 53"/>
          <p:cNvSpPr txBox="1">
            <a:spLocks noChangeArrowheads="1"/>
          </p:cNvSpPr>
          <p:nvPr/>
        </p:nvSpPr>
        <p:spPr bwMode="auto">
          <a:xfrm>
            <a:off x="6643688" y="5786438"/>
            <a:ext cx="150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Calibri" pitchFamily="34" charset="0"/>
              </a:rPr>
              <a:t>Sebességváltó</a:t>
            </a:r>
          </a:p>
        </p:txBody>
      </p:sp>
      <p:sp>
        <p:nvSpPr>
          <p:cNvPr id="33" name="Dia számának helye 3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3A2F7498-293C-48EB-8A91-801904BDC339}" type="slidenum">
              <a:rPr smtClean="0"/>
              <a:pPr>
                <a:defRPr/>
              </a:pPr>
              <a:t>7</a:t>
            </a:fld>
            <a:endParaRPr dirty="0"/>
          </a:p>
        </p:txBody>
      </p:sp>
      <p:sp>
        <p:nvSpPr>
          <p:cNvPr id="35" name="Élőláb helye 3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Hidrogén energetika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nimBg="1"/>
      <p:bldP spid="32" grpId="0" build="p" animBg="1"/>
      <p:bldP spid="34" grpId="0" build="p" animBg="1"/>
      <p:bldP spid="39" grpId="0"/>
      <p:bldP spid="41" grpId="0"/>
      <p:bldP spid="47" grpId="0" animBg="1"/>
      <p:bldP spid="50" grpId="0"/>
      <p:bldP spid="51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smtClean="0"/>
              <a:t>Jelenlegi  h</a:t>
            </a:r>
            <a:r>
              <a:rPr baseline="-25000" smtClean="0"/>
              <a:t>2</a:t>
            </a:r>
            <a:r>
              <a:rPr smtClean="0"/>
              <a:t> helyzet</a:t>
            </a:r>
            <a:endParaRPr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61918"/>
          </a:xfrm>
        </p:spPr>
        <p:txBody>
          <a:bodyPr/>
          <a:lstStyle/>
          <a:p>
            <a:pPr marL="0" indent="0">
              <a:defRPr/>
            </a:pPr>
            <a:r>
              <a:rPr sz="1400" smtClean="0"/>
              <a:t>Wasserstoff-Tankstelle  CEP - Berlin</a:t>
            </a: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14AB54-8EE9-4078-9C60-CB2BBE90AB25}" type="slidenum">
              <a:rPr smtClean="0"/>
              <a:pPr>
                <a:defRPr/>
              </a:pPr>
              <a:t>8</a:t>
            </a:fld>
            <a:endParaRPr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Hidrogén energetika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5054" y="2428868"/>
            <a:ext cx="176236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Csoportba foglalás 19"/>
          <p:cNvGrpSpPr/>
          <p:nvPr/>
        </p:nvGrpSpPr>
        <p:grpSpPr>
          <a:xfrm>
            <a:off x="2428859" y="1000108"/>
            <a:ext cx="1928827" cy="1466494"/>
            <a:chOff x="5429256" y="785794"/>
            <a:chExt cx="1928827" cy="1466494"/>
          </a:xfrm>
        </p:grpSpPr>
        <p:pic>
          <p:nvPicPr>
            <p:cNvPr id="26631" name="Picture 7" descr="http://www.weh.de/Portaldata/1/Resources/products/images/TK16-H2_2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29256" y="785794"/>
              <a:ext cx="1928826" cy="1449376"/>
            </a:xfrm>
            <a:prstGeom prst="rect">
              <a:avLst/>
            </a:prstGeom>
            <a:noFill/>
          </p:spPr>
        </p:pic>
        <p:pic>
          <p:nvPicPr>
            <p:cNvPr id="26633" name="Picture 9" descr="WEH GmbH Verbindungstechni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57951" y="1857364"/>
              <a:ext cx="1000132" cy="394924"/>
            </a:xfrm>
            <a:prstGeom prst="rect">
              <a:avLst/>
            </a:prstGeom>
            <a:noFill/>
          </p:spPr>
        </p:pic>
      </p:grp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9" y="1142984"/>
            <a:ext cx="3553704" cy="267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7" name="Picture 13" descr="http://www.mercedes-seite.de/wp-content/uploads/2011/01/Die-Mercedes-Benz-B-Klasse-F-CELL-an-der-OMV-Wasserstoff-tankstelle-am-Stuttgarter-Flughafen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428860" y="3929066"/>
            <a:ext cx="3571900" cy="2403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smtClean="0"/>
              <a:t>Jelenlegi  h</a:t>
            </a:r>
            <a:r>
              <a:rPr baseline="-25000" smtClean="0"/>
              <a:t>2</a:t>
            </a:r>
            <a:r>
              <a:rPr smtClean="0"/>
              <a:t> helyzet</a:t>
            </a:r>
            <a:endParaRPr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61918"/>
          </a:xfrm>
        </p:spPr>
        <p:txBody>
          <a:bodyPr/>
          <a:lstStyle/>
          <a:p>
            <a:pPr marL="0" indent="0">
              <a:defRPr/>
            </a:pPr>
            <a:r>
              <a:rPr lang="it-IT" sz="1400" dirty="0" smtClean="0"/>
              <a:t>Shell, Santa Monica, CA</a:t>
            </a: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14AB54-8EE9-4078-9C60-CB2BBE90AB25}" type="slidenum">
              <a:rPr smtClean="0"/>
              <a:pPr>
                <a:defRPr/>
              </a:pPr>
              <a:t>9</a:t>
            </a:fld>
            <a:endParaRPr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Hidrogén energetika</a:t>
            </a:r>
          </a:p>
        </p:txBody>
      </p:sp>
      <p:pic>
        <p:nvPicPr>
          <p:cNvPr id="2253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27" y="1402802"/>
            <a:ext cx="2786083" cy="1852176"/>
          </a:xfrm>
          <a:noFill/>
        </p:spPr>
      </p:pic>
      <p:pic>
        <p:nvPicPr>
          <p:cNvPr id="22535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728" y="3856042"/>
            <a:ext cx="2857521" cy="1901958"/>
          </a:xfrm>
          <a:noFill/>
        </p:spPr>
      </p:pic>
      <p:sp>
        <p:nvSpPr>
          <p:cNvPr id="22539" name="Téglalap 20"/>
          <p:cNvSpPr>
            <a:spLocks noChangeArrowheads="1"/>
          </p:cNvSpPr>
          <p:nvPr/>
        </p:nvSpPr>
        <p:spPr bwMode="auto">
          <a:xfrm>
            <a:off x="714349" y="3284994"/>
            <a:ext cx="37147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800" dirty="0"/>
              <a:t>http://www.caradvice.com.au/8070/honda-fcx-clarity-hydrogen-fuel-cell-car/</a:t>
            </a:r>
          </a:p>
        </p:txBody>
      </p:sp>
      <p:sp>
        <p:nvSpPr>
          <p:cNvPr id="22540" name="Téglalap 21"/>
          <p:cNvSpPr>
            <a:spLocks noChangeArrowheads="1"/>
          </p:cNvSpPr>
          <p:nvPr/>
        </p:nvSpPr>
        <p:spPr bwMode="auto">
          <a:xfrm>
            <a:off x="928663" y="5856306"/>
            <a:ext cx="30718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800" dirty="0"/>
              <a:t>http://www.fuelcells.org/info/charts/buses.pdf</a:t>
            </a:r>
          </a:p>
        </p:txBody>
      </p:sp>
      <p:sp>
        <p:nvSpPr>
          <p:cNvPr id="14" name="Téglalap 13"/>
          <p:cNvSpPr/>
          <p:nvPr/>
        </p:nvSpPr>
        <p:spPr>
          <a:xfrm>
            <a:off x="4643438" y="4071942"/>
            <a:ext cx="30718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 smtClean="0"/>
              <a:t>Shell,</a:t>
            </a:r>
          </a:p>
          <a:p>
            <a:r>
              <a:rPr lang="it-IT" sz="800" dirty="0" smtClean="0"/>
              <a:t>Santa Monica, CA, 2008</a:t>
            </a:r>
            <a:endParaRPr lang="hu-HU" sz="800" dirty="0"/>
          </a:p>
        </p:txBody>
      </p:sp>
      <p:pic>
        <p:nvPicPr>
          <p:cNvPr id="18" name="Picture 3" descr="http://www.h2carblog.com/wp-content/uploads/2009/10/Shell-hydrogen-fueling-st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7" y="1214422"/>
            <a:ext cx="3554933" cy="2666201"/>
          </a:xfrm>
          <a:prstGeom prst="rect">
            <a:avLst/>
          </a:prstGeom>
          <a:noFill/>
        </p:spPr>
      </p:pic>
      <p:pic>
        <p:nvPicPr>
          <p:cNvPr id="63490" name="Picture 2" descr="We’re Ready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857760"/>
            <a:ext cx="2497224" cy="428628"/>
          </a:xfrm>
          <a:prstGeom prst="rect">
            <a:avLst/>
          </a:prstGeom>
          <a:noFill/>
        </p:spPr>
      </p:pic>
      <p:pic>
        <p:nvPicPr>
          <p:cNvPr id="63492" name="Picture 4" descr="Hydrogenics: Advanced Hydrogen Solution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5357826"/>
            <a:ext cx="2057400" cy="38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738</Words>
  <Application>Microsoft Office PowerPoint</Application>
  <PresentationFormat>Diavetítés a képernyőre (4:3 oldalarány)</PresentationFormat>
  <Paragraphs>264</Paragraphs>
  <Slides>17</Slides>
  <Notes>3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9" baseType="lpstr">
      <vt:lpstr>Pitchbook</vt:lpstr>
      <vt:lpstr>Microsoft Office Excel 97-2003 munkalap</vt:lpstr>
      <vt:lpstr>Hidrogén energetika</vt:lpstr>
      <vt:lpstr>A jövőbe vezető út</vt:lpstr>
      <vt:lpstr>Az elektrolízis</vt:lpstr>
      <vt:lpstr>A tüzelőanyag-cella </vt:lpstr>
      <vt:lpstr>MI IS A HIDROGÉN? </vt:lpstr>
      <vt:lpstr>A hidrogén kalorikus jellemzői</vt:lpstr>
      <vt:lpstr>A hibrid autókról…</vt:lpstr>
      <vt:lpstr>Jelenlegi  h2 helyzet</vt:lpstr>
      <vt:lpstr>Jelenlegi  h2 helyzet</vt:lpstr>
      <vt:lpstr>Hidrogén előállítása</vt:lpstr>
      <vt:lpstr>Magyarország gázipari áttekintés</vt:lpstr>
      <vt:lpstr>Villamos energia rendszer szabályozása</vt:lpstr>
      <vt:lpstr>Rendszerszabályozás új elméleti alapokon</vt:lpstr>
      <vt:lpstr>Magyarország motor hajtóanyag felhasználása</vt:lpstr>
      <vt:lpstr>Magyarország fütési földgáz felhasználása</vt:lpstr>
      <vt:lpstr>Célkitüzés</vt:lpstr>
      <vt:lpstr>Köszönöm a figyelmüket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2001-12-31T22:30:54Z</dcterms:created>
  <dcterms:modified xsi:type="dcterms:W3CDTF">2011-02-22T18:14:43Z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1038</vt:i4>
  </property>
  <property fmtid="{D5CDD505-2E9C-101B-9397-08002B2CF9AE}" pid="3" name="_Version">
    <vt:lpwstr>12.0.4518</vt:lpwstr>
  </property>
</Properties>
</file>